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96" r:id="rId2"/>
    <p:sldId id="499" r:id="rId3"/>
    <p:sldId id="492" r:id="rId4"/>
    <p:sldId id="497" r:id="rId5"/>
    <p:sldId id="498" r:id="rId6"/>
    <p:sldId id="264" r:id="rId7"/>
    <p:sldId id="483" r:id="rId8"/>
    <p:sldId id="480" r:id="rId9"/>
    <p:sldId id="502" r:id="rId10"/>
    <p:sldId id="485" r:id="rId11"/>
    <p:sldId id="489" r:id="rId12"/>
    <p:sldId id="481" r:id="rId13"/>
    <p:sldId id="503" r:id="rId14"/>
    <p:sldId id="500" r:id="rId15"/>
    <p:sldId id="487" r:id="rId16"/>
    <p:sldId id="501" r:id="rId17"/>
    <p:sldId id="488" r:id="rId18"/>
    <p:sldId id="505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дминистратор" initials="А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C8"/>
    <a:srgbClr val="FF3D64"/>
    <a:srgbClr val="8AD554"/>
    <a:srgbClr val="027BF3"/>
    <a:srgbClr val="84D1EE"/>
    <a:srgbClr val="4DA2F1"/>
    <a:srgbClr val="FF91A1"/>
    <a:srgbClr val="397298"/>
    <a:srgbClr val="FFC636"/>
    <a:srgbClr val="FFB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8AA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8AA"/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8AA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8AA"/>
          </a:solidFill>
        </a:fill>
      </a:tcStyle>
    </a:firstRow>
  </a:tblStyle>
  <a:tblStyle styleId="{3DC5C2F9-1CAC-4260-A1DD-9FCDBB87749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8AA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8AA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70" autoAdjust="0"/>
    <p:restoredTop sz="92277" autoAdjust="0"/>
  </p:normalViewPr>
  <p:slideViewPr>
    <p:cSldViewPr>
      <p:cViewPr varScale="1">
        <p:scale>
          <a:sx n="33" d="100"/>
          <a:sy n="33" d="100"/>
        </p:scale>
        <p:origin x="368" y="7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93E4D-B15B-4DA0-A63B-4263D00F1313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C87C2-B4FF-4046-B9E8-73F5D6B5A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847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390866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92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2365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7666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9126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62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74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Заголовок и подзаголовок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-49360" y="4358"/>
            <a:ext cx="24433360" cy="1373222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Shape 11"/>
          <p:cNvSpPr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085281" y="83335"/>
            <a:ext cx="19246547" cy="1946267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4" name="Shape 14"/>
          <p:cNvSpPr/>
          <p:nvPr/>
        </p:nvSpPr>
        <p:spPr>
          <a:xfrm>
            <a:off x="155627" y="13189193"/>
            <a:ext cx="248205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www.ibrae.ac.ru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23733767" y="13189193"/>
            <a:ext cx="494606" cy="511176"/>
          </a:xfrm>
          <a:prstGeom prst="rect">
            <a:avLst/>
          </a:prstGeom>
        </p:spPr>
        <p:txBody>
          <a:bodyPr/>
          <a:lstStyle>
            <a:lvl1pPr algn="l"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 flipH="1">
            <a:off x="-49360" y="13169607"/>
            <a:ext cx="24433360" cy="0"/>
          </a:xfrm>
          <a:prstGeom prst="line">
            <a:avLst/>
          </a:prstGeom>
          <a:noFill/>
          <a:ln w="28575" cap="flat">
            <a:solidFill>
              <a:srgbClr val="03509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/>
          <p:cNvSpPr txBox="1"/>
          <p:nvPr userDrawn="1"/>
        </p:nvSpPr>
        <p:spPr>
          <a:xfrm>
            <a:off x="189795" y="13165246"/>
            <a:ext cx="5483686" cy="5756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3509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www.ibrae.ac.ru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rgbClr val="035092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937"/>
          <a:stretch/>
        </p:blipFill>
        <p:spPr>
          <a:xfrm>
            <a:off x="21048984" y="0"/>
            <a:ext cx="3357044" cy="1693588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 userDrawn="1"/>
        </p:nvCxnSpPr>
        <p:spPr>
          <a:xfrm flipH="1">
            <a:off x="-49360" y="1673424"/>
            <a:ext cx="24444000" cy="0"/>
          </a:xfrm>
          <a:prstGeom prst="line">
            <a:avLst/>
          </a:prstGeom>
          <a:noFill/>
          <a:ln w="28575" cap="flat">
            <a:solidFill>
              <a:srgbClr val="03509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Shape 12"/>
          <p:cNvSpPr txBox="1">
            <a:spLocks/>
          </p:cNvSpPr>
          <p:nvPr userDrawn="1"/>
        </p:nvSpPr>
        <p:spPr>
          <a:xfrm>
            <a:off x="23713280" y="13194704"/>
            <a:ext cx="494606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791313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r>
              <a:t>«Место ввода цитаты».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180847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ver_bg_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2489177" y="5201816"/>
            <a:ext cx="15840380" cy="2304256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2489200" y="7794625"/>
            <a:ext cx="10566400" cy="647551"/>
          </a:xfr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Докладчик</a:t>
            </a:r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2486572" y="12707888"/>
            <a:ext cx="4520851" cy="647551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01 января 2019 г., Москва</a:t>
            </a:r>
          </a:p>
        </p:txBody>
      </p:sp>
      <p:sp>
        <p:nvSpPr>
          <p:cNvPr id="6" name="Shape 123"/>
          <p:cNvSpPr/>
          <p:nvPr userDrawn="1"/>
        </p:nvSpPr>
        <p:spPr>
          <a:xfrm>
            <a:off x="8807688" y="521296"/>
            <a:ext cx="11894281" cy="112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ru-RU" sz="3200" b="0" dirty="0">
                <a:latin typeface="+mn-lt"/>
              </a:rPr>
              <a:t>Институт проблем безопасного развития атомной энергетики</a:t>
            </a:r>
            <a:endParaRPr lang="en-US" sz="3200" b="0" dirty="0">
              <a:latin typeface="+mn-lt"/>
            </a:endParaRPr>
          </a:p>
          <a:p>
            <a:pPr algn="r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ru-RU" sz="3200" b="0" dirty="0">
                <a:latin typeface="+mn-lt"/>
              </a:rPr>
              <a:t>Российской академии наук</a:t>
            </a:r>
          </a:p>
        </p:txBody>
      </p:sp>
    </p:spTree>
    <p:extLst>
      <p:ext uri="{BB962C8B-B14F-4D97-AF65-F5344CB8AC3E}">
        <p14:creationId xmlns:p14="http://schemas.microsoft.com/office/powerpoint/2010/main" val="49087979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6" r:id="rId2"/>
    <p:sldLayoutId id="2147483657" r:id="rId3"/>
    <p:sldLayoutId id="2147483658" r:id="rId4"/>
    <p:sldLayoutId id="2147483659" r:id="rId5"/>
    <p:sldLayoutId id="2147483667" r:id="rId6"/>
    <p:sldLayoutId id="2147483668" r:id="rId7"/>
  </p:sldLayoutIdLst>
  <p:transition spd="med"/>
  <p:hf hdr="0" ftr="0" dt="0"/>
  <p:txStyles>
    <p:titleStyle>
      <a:lvl1pPr marL="0" marR="0" indent="0" algn="l" defTabSz="8215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228600" algn="l" defTabSz="8215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457200" algn="l" defTabSz="8215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685800" algn="l" defTabSz="8215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914400" algn="l" defTabSz="8215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1143000" algn="l" defTabSz="8215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1371600" algn="l" defTabSz="8215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1600200" algn="l" defTabSz="8215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1828800" algn="l" defTabSz="8215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061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506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950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95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839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84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28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73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8.jpe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8.jpe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1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8.jpe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8.jpe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18" Type="http://schemas.openxmlformats.org/officeDocument/2006/relationships/image" Target="../media/image20.svg"/><Relationship Id="rId3" Type="http://schemas.openxmlformats.org/officeDocument/2006/relationships/image" Target="../media/image6.png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microsoft.com/office/2007/relationships/hdphoto" Target="../media/hdphoto1.wdp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19" Type="http://schemas.openxmlformats.org/officeDocument/2006/relationships/image" Target="../media/image21.pn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jpeg"/><Relationship Id="rId22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18" Type="http://schemas.openxmlformats.org/officeDocument/2006/relationships/image" Target="../media/image20.svg"/><Relationship Id="rId3" Type="http://schemas.openxmlformats.org/officeDocument/2006/relationships/image" Target="../media/image6.png"/><Relationship Id="rId21" Type="http://schemas.openxmlformats.org/officeDocument/2006/relationships/image" Target="../media/image25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microsoft.com/office/2007/relationships/hdphoto" Target="../media/hdphoto1.wdp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19" Type="http://schemas.openxmlformats.org/officeDocument/2006/relationships/image" Target="../media/image21.pn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18" Type="http://schemas.openxmlformats.org/officeDocument/2006/relationships/image" Target="../media/image20.svg"/><Relationship Id="rId3" Type="http://schemas.openxmlformats.org/officeDocument/2006/relationships/image" Target="../media/image6.png"/><Relationship Id="rId21" Type="http://schemas.openxmlformats.org/officeDocument/2006/relationships/image" Target="../media/image2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microsoft.com/office/2007/relationships/hdphoto" Target="../media/hdphoto1.wdp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8.png"/><Relationship Id="rId10" Type="http://schemas.openxmlformats.org/officeDocument/2006/relationships/image" Target="../media/image13.svg"/><Relationship Id="rId19" Type="http://schemas.openxmlformats.org/officeDocument/2006/relationships/image" Target="../media/image21.pn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jpeg"/><Relationship Id="rId22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8.jpe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Оценка стоимости вывода из эксплуатации ЯРОО в условиях неопределенности исходных данных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486572" y="8370168"/>
            <a:ext cx="10566400" cy="647551"/>
          </a:xfrm>
        </p:spPr>
        <p:txBody>
          <a:bodyPr>
            <a:noAutofit/>
          </a:bodyPr>
          <a:lstStyle/>
          <a:p>
            <a:r>
              <a:rPr lang="ru-RU" sz="4000" dirty="0"/>
              <a:t>к.э.н. Ильясов Дамир </a:t>
            </a:r>
            <a:r>
              <a:rPr lang="ru-RU" sz="4000" dirty="0" err="1"/>
              <a:t>Фатович</a:t>
            </a:r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26</a:t>
            </a:r>
            <a:r>
              <a:rPr lang="en-US" dirty="0"/>
              <a:t>-29</a:t>
            </a:r>
            <a:r>
              <a:rPr lang="ru-RU" dirty="0"/>
              <a:t> октября 2021</a:t>
            </a:r>
          </a:p>
        </p:txBody>
      </p:sp>
    </p:spTree>
    <p:extLst>
      <p:ext uri="{BB962C8B-B14F-4D97-AF65-F5344CB8AC3E}">
        <p14:creationId xmlns:p14="http://schemas.microsoft.com/office/powerpoint/2010/main" val="290320704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1085281" y="15189"/>
            <a:ext cx="19246547" cy="1946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>
            <a:lvl1pPr marL="0" marR="0" indent="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/>
            <a:r>
              <a:rPr lang="ru-RU" sz="4400" dirty="0">
                <a:solidFill>
                  <a:srgbClr val="0064C8"/>
                </a:solidFill>
              </a:rPr>
              <a:t>Модуль 2. Прогнозирование объемов образования отходов по типам и категориям после демонтажных и дезактивационных работ</a:t>
            </a:r>
          </a:p>
        </p:txBody>
      </p:sp>
      <p:pic>
        <p:nvPicPr>
          <p:cNvPr id="3" name="Объемы РАО по точка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000" y="1746000"/>
            <a:ext cx="20224000" cy="11376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20904968" y="1944360"/>
            <a:ext cx="3245267" cy="1320800"/>
            <a:chOff x="20717992" y="1762721"/>
            <a:chExt cx="3245267" cy="132080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22129104" y="2050753"/>
              <a:ext cx="18341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dirty="0">
                  <a:solidFill>
                    <a:schemeClr val="tx1"/>
                  </a:solidFill>
                </a:rPr>
                <a:t>Видео</a:t>
              </a: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17992" y="1762721"/>
              <a:ext cx="1320800" cy="1320800"/>
            </a:xfrm>
            <a:prstGeom prst="rect">
              <a:avLst/>
            </a:prstGeom>
          </p:spPr>
        </p:pic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76CDF2-5538-4EF7-915E-27220FAFE5F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0064C8"/>
                </a:solidFill>
              </a:rPr>
              <a:t>10</a:t>
            </a:fld>
            <a:endParaRPr lang="ru-RU" dirty="0">
              <a:solidFill>
                <a:srgbClr val="006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640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85281" y="15189"/>
            <a:ext cx="19246547" cy="1946267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0064C8"/>
                </a:solidFill>
              </a:rPr>
              <a:t>Модуль 3. Ввод данных по технологическим процессам (блок-схемы) для обращения с отходами, включая РАО</a:t>
            </a:r>
          </a:p>
        </p:txBody>
      </p:sp>
      <p:pic>
        <p:nvPicPr>
          <p:cNvPr id="2" name="Создание цепочк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000" y="1746000"/>
            <a:ext cx="20224000" cy="113760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0904968" y="1944360"/>
            <a:ext cx="3245267" cy="1320800"/>
            <a:chOff x="20717992" y="1762721"/>
            <a:chExt cx="3245267" cy="13208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2129104" y="2050753"/>
              <a:ext cx="18341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dirty="0">
                  <a:solidFill>
                    <a:schemeClr val="tx1"/>
                  </a:solidFill>
                </a:rPr>
                <a:t>Видео</a:t>
              </a: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17992" y="1762721"/>
              <a:ext cx="1320800" cy="1320800"/>
            </a:xfrm>
            <a:prstGeom prst="rect">
              <a:avLst/>
            </a:prstGeom>
          </p:spPr>
        </p:pic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1E050E-0D9E-4F1A-9B9C-9EF768B0E38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22730" y="13194704"/>
            <a:ext cx="494606" cy="511176"/>
          </a:xfrm>
        </p:spPr>
        <p:txBody>
          <a:bodyPr/>
          <a:lstStyle/>
          <a:p>
            <a:fld id="{86CB4B4D-7CA3-9044-876B-883B54F8677D}" type="slidenum">
              <a:rPr lang="ru-RU" smtClean="0">
                <a:solidFill>
                  <a:srgbClr val="0064C8"/>
                </a:solidFill>
              </a:rPr>
              <a:t>11</a:t>
            </a:fld>
            <a:endParaRPr lang="ru-RU" dirty="0">
              <a:solidFill>
                <a:srgbClr val="006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653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A20808BA-BC85-4D39-A8B6-30BF74C9EE8B}"/>
              </a:ext>
            </a:extLst>
          </p:cNvPr>
          <p:cNvSpPr/>
          <p:nvPr/>
        </p:nvSpPr>
        <p:spPr>
          <a:xfrm>
            <a:off x="310680" y="2609694"/>
            <a:ext cx="23772599" cy="1908000"/>
          </a:xfrm>
          <a:prstGeom prst="rect">
            <a:avLst/>
          </a:prstGeom>
          <a:noFill/>
          <a:ln w="381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2E4E1C23-4C64-4C7F-A9F2-9E91AD78F52C}"/>
              </a:ext>
            </a:extLst>
          </p:cNvPr>
          <p:cNvSpPr/>
          <p:nvPr/>
        </p:nvSpPr>
        <p:spPr>
          <a:xfrm>
            <a:off x="310678" y="8787514"/>
            <a:ext cx="23959655" cy="3312000"/>
          </a:xfrm>
          <a:prstGeom prst="rect">
            <a:avLst/>
          </a:prstGeom>
          <a:noFill/>
          <a:ln w="381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FB738AB5-5713-43E1-82EC-96874DF7C7C0}"/>
              </a:ext>
            </a:extLst>
          </p:cNvPr>
          <p:cNvSpPr/>
          <p:nvPr/>
        </p:nvSpPr>
        <p:spPr>
          <a:xfrm>
            <a:off x="310679" y="5840793"/>
            <a:ext cx="23959655" cy="1908000"/>
          </a:xfrm>
          <a:prstGeom prst="rect">
            <a:avLst/>
          </a:prstGeom>
          <a:noFill/>
          <a:ln w="381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85281" y="15189"/>
            <a:ext cx="18307519" cy="1946267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0064C8"/>
                </a:solidFill>
              </a:rPr>
              <a:t>С учетом прогнозов образования отходов, технологий обращения с ними и справочников стоимостей </a:t>
            </a:r>
            <a:r>
              <a:rPr lang="en-US" sz="4000" dirty="0">
                <a:solidFill>
                  <a:srgbClr val="0064C8"/>
                </a:solidFill>
              </a:rPr>
              <a:t>DSP </a:t>
            </a:r>
            <a:r>
              <a:rPr lang="ru-RU" sz="4000" dirty="0">
                <a:solidFill>
                  <a:srgbClr val="0064C8"/>
                </a:solidFill>
              </a:rPr>
              <a:t>оценивает стоимость обращения с отходами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F37FAE3-5315-458A-A4A7-476553D70468}"/>
              </a:ext>
            </a:extLst>
          </p:cNvPr>
          <p:cNvGrpSpPr/>
          <p:nvPr/>
        </p:nvGrpSpPr>
        <p:grpSpPr>
          <a:xfrm>
            <a:off x="775915" y="2979257"/>
            <a:ext cx="9865096" cy="1129154"/>
            <a:chOff x="1223323" y="2077973"/>
            <a:chExt cx="9865096" cy="1129154"/>
          </a:xfrm>
        </p:grpSpPr>
        <p:sp>
          <p:nvSpPr>
            <p:cNvPr id="27" name="TextBox 14">
              <a:extLst>
                <a:ext uri="{FF2B5EF4-FFF2-40B4-BE49-F238E27FC236}">
                  <a16:creationId xmlns:a16="http://schemas.microsoft.com/office/drawing/2014/main" id="{E8F73122-2583-41EB-885A-400C46611167}"/>
                </a:ext>
              </a:extLst>
            </p:cNvPr>
            <p:cNvSpPr txBox="1"/>
            <p:nvPr/>
          </p:nvSpPr>
          <p:spPr>
            <a:xfrm>
              <a:off x="2601150" y="2077973"/>
              <a:ext cx="8487269" cy="1129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71437" tIns="71437" rIns="71437" bIns="71437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algn="l"/>
              <a:r>
                <a:rPr lang="ru-RU" sz="3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/>
                </a:rPr>
                <a:t>Удельная стоимость операция по обращению с РАО содержится в базе данных программы</a:t>
              </a:r>
              <a:endParaRPr kumimoji="0" lang="ru-RU" sz="3200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sym typeface="Helvetica Light"/>
              </a:endParaRPr>
            </a:p>
          </p:txBody>
        </p:sp>
        <p:pic>
          <p:nvPicPr>
            <p:cNvPr id="5" name="Рисунок 4" descr="База данных контур">
              <a:extLst>
                <a:ext uri="{FF2B5EF4-FFF2-40B4-BE49-F238E27FC236}">
                  <a16:creationId xmlns:a16="http://schemas.microsoft.com/office/drawing/2014/main" id="{4C2AB05A-51F7-4AAE-9713-22EF4C420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23323" y="2090612"/>
              <a:ext cx="1080000" cy="1080000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A07923C-3D3D-4F8E-88F5-C0E5C2ED4BF2}"/>
              </a:ext>
            </a:extLst>
          </p:cNvPr>
          <p:cNvGrpSpPr/>
          <p:nvPr/>
        </p:nvGrpSpPr>
        <p:grpSpPr>
          <a:xfrm>
            <a:off x="1794152" y="8993661"/>
            <a:ext cx="21615756" cy="1080000"/>
            <a:chOff x="1246904" y="3406585"/>
            <a:chExt cx="21615756" cy="1080000"/>
          </a:xfrm>
        </p:grpSpPr>
        <p:pic>
          <p:nvPicPr>
            <p:cNvPr id="14" name="Рисунок 13" descr="Грузовик контур">
              <a:extLst>
                <a:ext uri="{FF2B5EF4-FFF2-40B4-BE49-F238E27FC236}">
                  <a16:creationId xmlns:a16="http://schemas.microsoft.com/office/drawing/2014/main" id="{E1ADD38A-5413-4D5B-9E55-C9E783658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46904" y="3406585"/>
              <a:ext cx="1080000" cy="1080000"/>
            </a:xfrm>
            <a:prstGeom prst="rect">
              <a:avLst/>
            </a:prstGeom>
          </p:spPr>
        </p:pic>
        <p:sp>
          <p:nvSpPr>
            <p:cNvPr id="32" name="TextBox 14">
              <a:extLst>
                <a:ext uri="{FF2B5EF4-FFF2-40B4-BE49-F238E27FC236}">
                  <a16:creationId xmlns:a16="http://schemas.microsoft.com/office/drawing/2014/main" id="{E5988DBB-3665-4037-ACFC-AF4A94A5D374}"/>
                </a:ext>
              </a:extLst>
            </p:cNvPr>
            <p:cNvSpPr txBox="1"/>
            <p:nvPr/>
          </p:nvSpPr>
          <p:spPr>
            <a:xfrm>
              <a:off x="2601150" y="3443563"/>
              <a:ext cx="20261510" cy="1006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71437" tIns="71437" rIns="71437" bIns="71437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algn="l"/>
              <a:r>
                <a: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/>
                </a:rPr>
                <a:t>Стоимость покупки тары, затаривания, транспортировки и передачи оператору рассчитываются отдельно от стоимости переработки отходов</a:t>
              </a:r>
              <a:endParaRPr kumimoji="0" lang="ru-RU" sz="2800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sym typeface="Helvetica Light"/>
              </a:endParaRP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149E1115-BEF4-43B8-AC70-28E04F0F77B7}"/>
              </a:ext>
            </a:extLst>
          </p:cNvPr>
          <p:cNvGrpSpPr/>
          <p:nvPr/>
        </p:nvGrpSpPr>
        <p:grpSpPr>
          <a:xfrm>
            <a:off x="791900" y="6084422"/>
            <a:ext cx="11358255" cy="1436931"/>
            <a:chOff x="742728" y="6077602"/>
            <a:chExt cx="11358255" cy="1436931"/>
          </a:xfrm>
        </p:grpSpPr>
        <p:sp>
          <p:nvSpPr>
            <p:cNvPr id="44" name="TextBox 14">
              <a:extLst>
                <a:ext uri="{FF2B5EF4-FFF2-40B4-BE49-F238E27FC236}">
                  <a16:creationId xmlns:a16="http://schemas.microsoft.com/office/drawing/2014/main" id="{72A51C3D-89DB-4CCF-8938-662E003DEDFE}"/>
                </a:ext>
              </a:extLst>
            </p:cNvPr>
            <p:cNvSpPr txBox="1"/>
            <p:nvPr/>
          </p:nvSpPr>
          <p:spPr>
            <a:xfrm>
              <a:off x="2182889" y="6077602"/>
              <a:ext cx="9918094" cy="1436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71437" tIns="71437" rIns="71437" bIns="71437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algn="l"/>
              <a:r>
                <a: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/>
                </a:rPr>
                <a:t>Дополнительно рассчитываются изменения объемов отходов: после демонтажа, после переработки, к захоронению</a:t>
              </a:r>
              <a:endParaRPr kumimoji="0" lang="ru-RU" sz="2800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sym typeface="Helvetica Light"/>
              </a:endParaRPr>
            </a:p>
          </p:txBody>
        </p:sp>
        <p:pic>
          <p:nvPicPr>
            <p:cNvPr id="33" name="Рисунок 32" descr="Нет подключения контур">
              <a:extLst>
                <a:ext uri="{FF2B5EF4-FFF2-40B4-BE49-F238E27FC236}">
                  <a16:creationId xmlns:a16="http://schemas.microsoft.com/office/drawing/2014/main" id="{42AD3506-75A5-478B-9679-3CDD16B6B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2728" y="6175392"/>
              <a:ext cx="1324498" cy="1324498"/>
            </a:xfrm>
            <a:prstGeom prst="rect">
              <a:avLst/>
            </a:prstGeom>
          </p:spPr>
        </p:pic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D5C44D7-F283-4DEE-A527-A76D11BBEC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017"/>
          <a:stretch/>
        </p:blipFill>
        <p:spPr>
          <a:xfrm>
            <a:off x="11823961" y="5261664"/>
            <a:ext cx="11879182" cy="292603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9FB2B73-7C80-4B7E-975D-D320AE316F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3498" y="10196017"/>
            <a:ext cx="17100926" cy="288554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370D1492-450E-4C09-85CA-54F4C317DF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23961" y="2008669"/>
            <a:ext cx="11585947" cy="292831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CB38E89-0F5A-4DB1-BA26-D1D77D1A0DC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0064C8"/>
                </a:solidFill>
              </a:rPr>
              <a:t>12</a:t>
            </a:fld>
            <a:endParaRPr lang="ru-RU" dirty="0">
              <a:solidFill>
                <a:srgbClr val="006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9162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85281" y="15189"/>
            <a:ext cx="19246547" cy="1946267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0064C8"/>
                </a:solidFill>
              </a:rPr>
              <a:t>Модуль 4. Оценка стоимости обращения с отходами, включая РАО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0904968" y="1944360"/>
            <a:ext cx="3245267" cy="1320800"/>
            <a:chOff x="20717992" y="1762721"/>
            <a:chExt cx="3245267" cy="13208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2129104" y="2050753"/>
              <a:ext cx="18341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dirty="0">
                  <a:solidFill>
                    <a:schemeClr val="tx1"/>
                  </a:solidFill>
                </a:rPr>
                <a:t>Видео</a:t>
              </a: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17992" y="1762721"/>
              <a:ext cx="1320800" cy="1320800"/>
            </a:xfrm>
            <a:prstGeom prst="rect">
              <a:avLst/>
            </a:prstGeom>
          </p:spPr>
        </p:pic>
      </p:grpSp>
      <p:pic>
        <p:nvPicPr>
          <p:cNvPr id="4" name="Обращение с отходам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000" y="1746000"/>
            <a:ext cx="20224000" cy="11376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FDAF54D-4464-4CBC-AA0D-010FC821756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0064C8"/>
                </a:solidFill>
              </a:rPr>
              <a:t>13</a:t>
            </a:fld>
            <a:endParaRPr lang="ru-RU" dirty="0">
              <a:solidFill>
                <a:srgbClr val="006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2981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">
            <a:extLst>
              <a:ext uri="{FF2B5EF4-FFF2-40B4-BE49-F238E27FC236}">
                <a16:creationId xmlns:a16="http://schemas.microsoft.com/office/drawing/2014/main" id="{B4644B34-817C-5D4B-A6A0-3EF37F50DFA0}"/>
              </a:ext>
            </a:extLst>
          </p:cNvPr>
          <p:cNvSpPr txBox="1">
            <a:spLocks/>
          </p:cNvSpPr>
          <p:nvPr/>
        </p:nvSpPr>
        <p:spPr>
          <a:xfrm>
            <a:off x="1030760" y="-21040"/>
            <a:ext cx="21026336" cy="1946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>
            <a:lvl1pPr marL="0" marR="0" indent="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/>
            <a:r>
              <a:rPr lang="ru-RU" sz="4000" dirty="0">
                <a:solidFill>
                  <a:srgbClr val="0064C8"/>
                </a:solidFill>
              </a:rPr>
              <a:t>Основные этапы разработки алгоритмов для анализа неопределенностей стоимости работ на основе метода моделирования Монте Карло</a:t>
            </a:r>
            <a:endParaRPr lang="en-US" sz="4000" dirty="0">
              <a:solidFill>
                <a:srgbClr val="0064C8"/>
              </a:solidFill>
            </a:endParaRPr>
          </a:p>
        </p:txBody>
      </p:sp>
      <p:sp>
        <p:nvSpPr>
          <p:cNvPr id="50" name="Заголовок 2">
            <a:extLst>
              <a:ext uri="{FF2B5EF4-FFF2-40B4-BE49-F238E27FC236}">
                <a16:creationId xmlns:a16="http://schemas.microsoft.com/office/drawing/2014/main" id="{B4644B34-817C-5D4B-A6A0-3EF37F50DFA0}"/>
              </a:ext>
            </a:extLst>
          </p:cNvPr>
          <p:cNvSpPr txBox="1">
            <a:spLocks/>
          </p:cNvSpPr>
          <p:nvPr/>
        </p:nvSpPr>
        <p:spPr>
          <a:xfrm>
            <a:off x="1183160" y="-54768"/>
            <a:ext cx="19246547" cy="1946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>
            <a:lvl1pPr marL="0" marR="0" indent="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/>
            <a:endParaRPr lang="en-US" sz="4000" dirty="0">
              <a:solidFill>
                <a:srgbClr val="035093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888507-597B-F049-8563-7D7FB924D365}"/>
              </a:ext>
            </a:extLst>
          </p:cNvPr>
          <p:cNvSpPr/>
          <p:nvPr/>
        </p:nvSpPr>
        <p:spPr>
          <a:xfrm>
            <a:off x="3327815" y="2640299"/>
            <a:ext cx="206734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4800" dirty="0">
                <a:solidFill>
                  <a:schemeClr val="tx1"/>
                </a:solidFill>
              </a:rPr>
              <a:t>Отбор переменных (неточных) параметров экономико-математической модели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910E95BB-7033-6E4B-B61B-0B0E05103BBC}"/>
              </a:ext>
            </a:extLst>
          </p:cNvPr>
          <p:cNvSpPr/>
          <p:nvPr/>
        </p:nvSpPr>
        <p:spPr>
          <a:xfrm>
            <a:off x="1030760" y="10314584"/>
            <a:ext cx="1800000" cy="1800000"/>
          </a:xfrm>
          <a:prstGeom prst="ellipse">
            <a:avLst/>
          </a:prstGeom>
          <a:solidFill>
            <a:srgbClr val="0064C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C1AA17A-D2C6-DD43-B138-C25FBA61F212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272" y="10657928"/>
            <a:ext cx="1188232" cy="1188232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DCB1E37E-94B6-1142-A35E-F9FA5C6F2779}"/>
              </a:ext>
            </a:extLst>
          </p:cNvPr>
          <p:cNvSpPr/>
          <p:nvPr/>
        </p:nvSpPr>
        <p:spPr>
          <a:xfrm>
            <a:off x="1030760" y="2537720"/>
            <a:ext cx="1800000" cy="1800000"/>
          </a:xfrm>
          <a:prstGeom prst="ellipse">
            <a:avLst/>
          </a:prstGeom>
          <a:solidFill>
            <a:srgbClr val="0064C8"/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C4ABDB4-6221-EB4F-8491-85FA0D7D3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95" y="2773873"/>
            <a:ext cx="1327695" cy="1327695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1030760" y="5057800"/>
            <a:ext cx="1800000" cy="1800000"/>
            <a:chOff x="1201123" y="11106472"/>
            <a:chExt cx="1189107" cy="1189107"/>
          </a:xfrm>
          <a:solidFill>
            <a:srgbClr val="0064C8"/>
          </a:solidFill>
        </p:grpSpPr>
        <p:sp>
          <p:nvSpPr>
            <p:cNvPr id="25" name="Овал 24"/>
            <p:cNvSpPr/>
            <p:nvPr/>
          </p:nvSpPr>
          <p:spPr>
            <a:xfrm>
              <a:off x="1201123" y="11106472"/>
              <a:ext cx="1189107" cy="11891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Рисунок 25" descr="65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7487" y="11312931"/>
              <a:ext cx="735088" cy="735088"/>
            </a:xfrm>
            <a:prstGeom prst="rect">
              <a:avLst/>
            </a:prstGeom>
            <a:grpFill/>
          </p:spPr>
        </p:pic>
      </p:grp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7888507-597B-F049-8563-7D7FB924D365}"/>
              </a:ext>
            </a:extLst>
          </p:cNvPr>
          <p:cNvSpPr/>
          <p:nvPr/>
        </p:nvSpPr>
        <p:spPr>
          <a:xfrm>
            <a:off x="3335016" y="5129608"/>
            <a:ext cx="206734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4800" dirty="0">
                <a:solidFill>
                  <a:schemeClr val="tx1"/>
                </a:solidFill>
              </a:rPr>
              <a:t>Определение вероятностях законов распределения для варьируемых величин и установка параметров закона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7888507-597B-F049-8563-7D7FB924D365}"/>
              </a:ext>
            </a:extLst>
          </p:cNvPr>
          <p:cNvSpPr/>
          <p:nvPr/>
        </p:nvSpPr>
        <p:spPr>
          <a:xfrm>
            <a:off x="3183799" y="10386392"/>
            <a:ext cx="206734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4800" dirty="0">
                <a:solidFill>
                  <a:schemeClr val="tx1"/>
                </a:solidFill>
              </a:rPr>
              <a:t>Разработка алгоритма реализации имитационного моделирования, генерация случайных величин и выполнение расчетов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3839072" y="7074024"/>
            <a:ext cx="0" cy="2808312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Прямая со стрелкой 6"/>
          <p:cNvCxnSpPr/>
          <p:nvPr/>
        </p:nvCxnSpPr>
        <p:spPr>
          <a:xfrm>
            <a:off x="3839072" y="9882336"/>
            <a:ext cx="4248472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/>
          <p:cNvSpPr txBox="1"/>
          <p:nvPr/>
        </p:nvSpPr>
        <p:spPr>
          <a:xfrm>
            <a:off x="3043011" y="6945154"/>
            <a:ext cx="584009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/>
              <a:t>P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19878" y="7199544"/>
            <a:ext cx="3723989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dirty="0"/>
              <a:t>Равномерный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839072" y="8874224"/>
            <a:ext cx="3888432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9819709" y="7058878"/>
            <a:ext cx="0" cy="2808312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Прямая со стрелкой 29"/>
          <p:cNvCxnSpPr/>
          <p:nvPr/>
        </p:nvCxnSpPr>
        <p:spPr>
          <a:xfrm>
            <a:off x="9819709" y="9867190"/>
            <a:ext cx="5040560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TextBox 30"/>
          <p:cNvSpPr txBox="1"/>
          <p:nvPr/>
        </p:nvSpPr>
        <p:spPr>
          <a:xfrm>
            <a:off x="9023648" y="6930008"/>
            <a:ext cx="584009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/>
              <a:t>P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9905533" y="9296400"/>
            <a:ext cx="3962400" cy="210194"/>
          </a:xfrm>
          <a:custGeom>
            <a:avLst/>
            <a:gdLst>
              <a:gd name="connsiteX0" fmla="*/ 0 w 3962400"/>
              <a:gd name="connsiteY0" fmla="*/ 0 h 210194"/>
              <a:gd name="connsiteX1" fmla="*/ 3962400 w 3962400"/>
              <a:gd name="connsiteY1" fmla="*/ 0 h 210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62400" h="210194">
                <a:moveTo>
                  <a:pt x="0" y="0"/>
                </a:moveTo>
                <a:cubicBezTo>
                  <a:pt x="1852083" y="182033"/>
                  <a:pt x="3704167" y="364067"/>
                  <a:pt x="3962400" y="0"/>
                </a:cubicBezTo>
              </a:path>
            </a:pathLst>
          </a:cu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10312400" y="7517524"/>
            <a:ext cx="7336550" cy="1959267"/>
          </a:xfrm>
          <a:custGeom>
            <a:avLst/>
            <a:gdLst>
              <a:gd name="connsiteX0" fmla="*/ 0 w 7336550"/>
              <a:gd name="connsiteY0" fmla="*/ 1728076 h 1959267"/>
              <a:gd name="connsiteX1" fmla="*/ 965200 w 7336550"/>
              <a:gd name="connsiteY1" fmla="*/ 876 h 1959267"/>
              <a:gd name="connsiteX2" fmla="*/ 2235200 w 7336550"/>
              <a:gd name="connsiteY2" fmla="*/ 1499476 h 1959267"/>
              <a:gd name="connsiteX3" fmla="*/ 3911600 w 7336550"/>
              <a:gd name="connsiteY3" fmla="*/ 1931276 h 1959267"/>
              <a:gd name="connsiteX4" fmla="*/ 3911600 w 7336550"/>
              <a:gd name="connsiteY4" fmla="*/ 1855076 h 1959267"/>
              <a:gd name="connsiteX5" fmla="*/ 4038600 w 7336550"/>
              <a:gd name="connsiteY5" fmla="*/ 1956676 h 1959267"/>
              <a:gd name="connsiteX6" fmla="*/ 4114800 w 7336550"/>
              <a:gd name="connsiteY6" fmla="*/ 1931276 h 1959267"/>
              <a:gd name="connsiteX7" fmla="*/ 7061200 w 7336550"/>
              <a:gd name="connsiteY7" fmla="*/ 254876 h 1959267"/>
              <a:gd name="connsiteX8" fmla="*/ 7035800 w 7336550"/>
              <a:gd name="connsiteY8" fmla="*/ 280276 h 195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36550" h="1959267">
                <a:moveTo>
                  <a:pt x="0" y="1728076"/>
                </a:moveTo>
                <a:cubicBezTo>
                  <a:pt x="296333" y="883526"/>
                  <a:pt x="592667" y="38976"/>
                  <a:pt x="965200" y="876"/>
                </a:cubicBezTo>
                <a:cubicBezTo>
                  <a:pt x="1337733" y="-37224"/>
                  <a:pt x="1744133" y="1177743"/>
                  <a:pt x="2235200" y="1499476"/>
                </a:cubicBezTo>
                <a:cubicBezTo>
                  <a:pt x="2726267" y="1821209"/>
                  <a:pt x="3632200" y="1872009"/>
                  <a:pt x="3911600" y="1931276"/>
                </a:cubicBezTo>
                <a:cubicBezTo>
                  <a:pt x="4191000" y="1990543"/>
                  <a:pt x="3890433" y="1850843"/>
                  <a:pt x="3911600" y="1855076"/>
                </a:cubicBezTo>
                <a:cubicBezTo>
                  <a:pt x="3932767" y="1859309"/>
                  <a:pt x="4004733" y="1943976"/>
                  <a:pt x="4038600" y="1956676"/>
                </a:cubicBezTo>
                <a:cubicBezTo>
                  <a:pt x="4072467" y="1969376"/>
                  <a:pt x="4114800" y="1931276"/>
                  <a:pt x="4114800" y="1931276"/>
                </a:cubicBezTo>
                <a:lnTo>
                  <a:pt x="7061200" y="254876"/>
                </a:lnTo>
                <a:cubicBezTo>
                  <a:pt x="7548033" y="-20291"/>
                  <a:pt x="7291916" y="129992"/>
                  <a:pt x="7035800" y="280276"/>
                </a:cubicBezTo>
              </a:path>
            </a:pathLst>
          </a:cu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10007133" y="7492437"/>
            <a:ext cx="4038600" cy="2184963"/>
          </a:xfrm>
          <a:custGeom>
            <a:avLst/>
            <a:gdLst>
              <a:gd name="connsiteX0" fmla="*/ 0 w 4038600"/>
              <a:gd name="connsiteY0" fmla="*/ 2032563 h 2184963"/>
              <a:gd name="connsiteX1" fmla="*/ 685800 w 4038600"/>
              <a:gd name="connsiteY1" fmla="*/ 563 h 2184963"/>
              <a:gd name="connsiteX2" fmla="*/ 2209800 w 4038600"/>
              <a:gd name="connsiteY2" fmla="*/ 1829363 h 2184963"/>
              <a:gd name="connsiteX3" fmla="*/ 3860800 w 4038600"/>
              <a:gd name="connsiteY3" fmla="*/ 2159563 h 2184963"/>
              <a:gd name="connsiteX4" fmla="*/ 3860800 w 4038600"/>
              <a:gd name="connsiteY4" fmla="*/ 2159563 h 2184963"/>
              <a:gd name="connsiteX5" fmla="*/ 3860800 w 4038600"/>
              <a:gd name="connsiteY5" fmla="*/ 2159563 h 2184963"/>
              <a:gd name="connsiteX6" fmla="*/ 4038600 w 4038600"/>
              <a:gd name="connsiteY6" fmla="*/ 2184963 h 218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8600" h="2184963">
                <a:moveTo>
                  <a:pt x="0" y="2032563"/>
                </a:moveTo>
                <a:cubicBezTo>
                  <a:pt x="158750" y="1033496"/>
                  <a:pt x="317500" y="34430"/>
                  <a:pt x="685800" y="563"/>
                </a:cubicBezTo>
                <a:cubicBezTo>
                  <a:pt x="1054100" y="-33304"/>
                  <a:pt x="1680633" y="1469530"/>
                  <a:pt x="2209800" y="1829363"/>
                </a:cubicBezTo>
                <a:cubicBezTo>
                  <a:pt x="2738967" y="2189196"/>
                  <a:pt x="3860800" y="2159563"/>
                  <a:pt x="3860800" y="2159563"/>
                </a:cubicBezTo>
                <a:lnTo>
                  <a:pt x="3860800" y="2159563"/>
                </a:lnTo>
                <a:lnTo>
                  <a:pt x="3860800" y="2159563"/>
                </a:lnTo>
                <a:lnTo>
                  <a:pt x="4038600" y="2184963"/>
                </a:lnTo>
              </a:path>
            </a:pathLst>
          </a:cu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10057933" y="7187062"/>
            <a:ext cx="4241800" cy="2371523"/>
          </a:xfrm>
          <a:custGeom>
            <a:avLst/>
            <a:gdLst>
              <a:gd name="connsiteX0" fmla="*/ 0 w 4241800"/>
              <a:gd name="connsiteY0" fmla="*/ 2312538 h 2371523"/>
              <a:gd name="connsiteX1" fmla="*/ 838200 w 4241800"/>
              <a:gd name="connsiteY1" fmla="*/ 1138 h 2371523"/>
              <a:gd name="connsiteX2" fmla="*/ 2667000 w 4241800"/>
              <a:gd name="connsiteY2" fmla="*/ 2007738 h 2371523"/>
              <a:gd name="connsiteX3" fmla="*/ 4241800 w 4241800"/>
              <a:gd name="connsiteY3" fmla="*/ 2363338 h 237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1800" h="2371523">
                <a:moveTo>
                  <a:pt x="0" y="2312538"/>
                </a:moveTo>
                <a:cubicBezTo>
                  <a:pt x="196850" y="1182238"/>
                  <a:pt x="393700" y="51938"/>
                  <a:pt x="838200" y="1138"/>
                </a:cubicBezTo>
                <a:cubicBezTo>
                  <a:pt x="1282700" y="-49662"/>
                  <a:pt x="2099733" y="1614038"/>
                  <a:pt x="2667000" y="2007738"/>
                </a:cubicBezTo>
                <a:cubicBezTo>
                  <a:pt x="3234267" y="2401438"/>
                  <a:pt x="3738033" y="2382388"/>
                  <a:pt x="4241800" y="2363338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928837" y="9677400"/>
            <a:ext cx="584009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/>
              <a:t>X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cxnSp>
        <p:nvCxnSpPr>
          <p:cNvPr id="40" name="Прямая со стрелкой 39"/>
          <p:cNvCxnSpPr/>
          <p:nvPr/>
        </p:nvCxnSpPr>
        <p:spPr>
          <a:xfrm flipV="1">
            <a:off x="16363959" y="6997595"/>
            <a:ext cx="0" cy="2808312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Прямая со стрелкой 40"/>
          <p:cNvCxnSpPr/>
          <p:nvPr/>
        </p:nvCxnSpPr>
        <p:spPr>
          <a:xfrm>
            <a:off x="16363959" y="9805907"/>
            <a:ext cx="5040560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2" name="TextBox 41"/>
          <p:cNvSpPr txBox="1"/>
          <p:nvPr/>
        </p:nvSpPr>
        <p:spPr>
          <a:xfrm>
            <a:off x="15567898" y="6868725"/>
            <a:ext cx="584009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/>
              <a:t>P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16449783" y="9235117"/>
            <a:ext cx="3962400" cy="210194"/>
          </a:xfrm>
          <a:custGeom>
            <a:avLst/>
            <a:gdLst>
              <a:gd name="connsiteX0" fmla="*/ 0 w 3962400"/>
              <a:gd name="connsiteY0" fmla="*/ 0 h 210194"/>
              <a:gd name="connsiteX1" fmla="*/ 3962400 w 3962400"/>
              <a:gd name="connsiteY1" fmla="*/ 0 h 210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62400" h="210194">
                <a:moveTo>
                  <a:pt x="0" y="0"/>
                </a:moveTo>
                <a:cubicBezTo>
                  <a:pt x="1852083" y="182033"/>
                  <a:pt x="3704167" y="364067"/>
                  <a:pt x="3962400" y="0"/>
                </a:cubicBezTo>
              </a:path>
            </a:pathLst>
          </a:cu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16551383" y="7431154"/>
            <a:ext cx="4038600" cy="2184963"/>
          </a:xfrm>
          <a:custGeom>
            <a:avLst/>
            <a:gdLst>
              <a:gd name="connsiteX0" fmla="*/ 0 w 4038600"/>
              <a:gd name="connsiteY0" fmla="*/ 2032563 h 2184963"/>
              <a:gd name="connsiteX1" fmla="*/ 685800 w 4038600"/>
              <a:gd name="connsiteY1" fmla="*/ 563 h 2184963"/>
              <a:gd name="connsiteX2" fmla="*/ 2209800 w 4038600"/>
              <a:gd name="connsiteY2" fmla="*/ 1829363 h 2184963"/>
              <a:gd name="connsiteX3" fmla="*/ 3860800 w 4038600"/>
              <a:gd name="connsiteY3" fmla="*/ 2159563 h 2184963"/>
              <a:gd name="connsiteX4" fmla="*/ 3860800 w 4038600"/>
              <a:gd name="connsiteY4" fmla="*/ 2159563 h 2184963"/>
              <a:gd name="connsiteX5" fmla="*/ 3860800 w 4038600"/>
              <a:gd name="connsiteY5" fmla="*/ 2159563 h 2184963"/>
              <a:gd name="connsiteX6" fmla="*/ 4038600 w 4038600"/>
              <a:gd name="connsiteY6" fmla="*/ 2184963 h 218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8600" h="2184963">
                <a:moveTo>
                  <a:pt x="0" y="2032563"/>
                </a:moveTo>
                <a:cubicBezTo>
                  <a:pt x="158750" y="1033496"/>
                  <a:pt x="317500" y="34430"/>
                  <a:pt x="685800" y="563"/>
                </a:cubicBezTo>
                <a:cubicBezTo>
                  <a:pt x="1054100" y="-33304"/>
                  <a:pt x="1680633" y="1469530"/>
                  <a:pt x="2209800" y="1829363"/>
                </a:cubicBezTo>
                <a:cubicBezTo>
                  <a:pt x="2738967" y="2189196"/>
                  <a:pt x="3860800" y="2159563"/>
                  <a:pt x="3860800" y="2159563"/>
                </a:cubicBezTo>
                <a:lnTo>
                  <a:pt x="3860800" y="2159563"/>
                </a:lnTo>
                <a:lnTo>
                  <a:pt x="3860800" y="2159563"/>
                </a:lnTo>
                <a:lnTo>
                  <a:pt x="4038600" y="2184963"/>
                </a:lnTo>
              </a:path>
            </a:pathLst>
          </a:cu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1473087" y="9616117"/>
            <a:ext cx="584009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/>
              <a:t>X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16814800" y="7187897"/>
            <a:ext cx="4293577" cy="2415488"/>
          </a:xfrm>
          <a:custGeom>
            <a:avLst/>
            <a:gdLst>
              <a:gd name="connsiteX0" fmla="*/ 0 w 4293577"/>
              <a:gd name="connsiteY0" fmla="*/ 2133903 h 2415488"/>
              <a:gd name="connsiteX1" fmla="*/ 1143000 w 4293577"/>
              <a:gd name="connsiteY1" fmla="*/ 1905303 h 2415488"/>
              <a:gd name="connsiteX2" fmla="*/ 1955800 w 4293577"/>
              <a:gd name="connsiteY2" fmla="*/ 303 h 2415488"/>
              <a:gd name="connsiteX3" fmla="*/ 3022600 w 4293577"/>
              <a:gd name="connsiteY3" fmla="*/ 2057703 h 2415488"/>
              <a:gd name="connsiteX4" fmla="*/ 4165600 w 4293577"/>
              <a:gd name="connsiteY4" fmla="*/ 2362503 h 2415488"/>
              <a:gd name="connsiteX5" fmla="*/ 4216400 w 4293577"/>
              <a:gd name="connsiteY5" fmla="*/ 2413303 h 241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3577" h="2415488">
                <a:moveTo>
                  <a:pt x="0" y="2133903"/>
                </a:moveTo>
                <a:cubicBezTo>
                  <a:pt x="408516" y="2197403"/>
                  <a:pt x="817033" y="2260903"/>
                  <a:pt x="1143000" y="1905303"/>
                </a:cubicBezTo>
                <a:cubicBezTo>
                  <a:pt x="1468967" y="1549703"/>
                  <a:pt x="1642533" y="-25097"/>
                  <a:pt x="1955800" y="303"/>
                </a:cubicBezTo>
                <a:cubicBezTo>
                  <a:pt x="2269067" y="25703"/>
                  <a:pt x="2654300" y="1664003"/>
                  <a:pt x="3022600" y="2057703"/>
                </a:cubicBezTo>
                <a:cubicBezTo>
                  <a:pt x="3390900" y="2451403"/>
                  <a:pt x="3966633" y="2303236"/>
                  <a:pt x="4165600" y="2362503"/>
                </a:cubicBezTo>
                <a:cubicBezTo>
                  <a:pt x="4364567" y="2421770"/>
                  <a:pt x="4290483" y="2417536"/>
                  <a:pt x="4216400" y="2413303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247559" y="9840525"/>
            <a:ext cx="584009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/>
              <a:t>X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1799201" y="7199544"/>
            <a:ext cx="3723989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dirty="0"/>
              <a:t>Логнормальный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9611092" y="7199544"/>
            <a:ext cx="3723989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dirty="0"/>
              <a:t>Нормальный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0A2CAA1-190F-48B8-95A5-2096BD8D36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0064C8"/>
                </a:solidFill>
              </a:rPr>
              <a:t>14</a:t>
            </a:fld>
            <a:endParaRPr lang="ru-RU" dirty="0">
              <a:solidFill>
                <a:srgbClr val="006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7094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85281" y="15189"/>
            <a:ext cx="19603663" cy="1946267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0064C8"/>
                </a:solidFill>
              </a:rPr>
              <a:t>Модуль 5. Анализ распределения совокупных затрат и объемов образования отходов с учетом неопределённости исходных данных</a:t>
            </a:r>
          </a:p>
        </p:txBody>
      </p:sp>
      <p:pic>
        <p:nvPicPr>
          <p:cNvPr id="2" name="Анализ неопределенносте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000" y="1746000"/>
            <a:ext cx="20224000" cy="113760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0904968" y="1944360"/>
            <a:ext cx="3245267" cy="1320800"/>
            <a:chOff x="20717992" y="1762721"/>
            <a:chExt cx="3245267" cy="13208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2129104" y="2050753"/>
              <a:ext cx="18341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dirty="0">
                  <a:solidFill>
                    <a:schemeClr val="tx1"/>
                  </a:solidFill>
                </a:rPr>
                <a:t>Видео</a:t>
              </a: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17992" y="1762721"/>
              <a:ext cx="1320800" cy="1320800"/>
            </a:xfrm>
            <a:prstGeom prst="rect">
              <a:avLst/>
            </a:prstGeom>
          </p:spPr>
        </p:pic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78617A-0C27-4CAB-A317-7F37ADFE257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0064C8"/>
                </a:solidFill>
              </a:rPr>
              <a:t>15</a:t>
            </a:fld>
            <a:endParaRPr lang="ru-RU" dirty="0">
              <a:solidFill>
                <a:srgbClr val="006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201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85281" y="-56819"/>
            <a:ext cx="19315631" cy="1946267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0064C8"/>
                </a:solidFill>
              </a:rPr>
              <a:t>Уровень разброса стоимости проекта по ВЭ преимущественно обусловлен высокими уровнем неопределённостей данных для оценки стоимости обращения с РАО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7888507-597B-F049-8563-7D7FB924D365}"/>
              </a:ext>
            </a:extLst>
          </p:cNvPr>
          <p:cNvSpPr/>
          <p:nvPr/>
        </p:nvSpPr>
        <p:spPr>
          <a:xfrm>
            <a:off x="670720" y="2497615"/>
            <a:ext cx="7992000" cy="5755422"/>
          </a:xfrm>
          <a:prstGeom prst="rect">
            <a:avLst/>
          </a:prstGeom>
          <a:ln>
            <a:solidFill>
              <a:srgbClr val="0064C8"/>
            </a:solidFill>
            <a:prstDash val="dash"/>
          </a:ln>
        </p:spPr>
        <p:txBody>
          <a:bodyPr wrap="square">
            <a:spAutoFit/>
          </a:bodyPr>
          <a:lstStyle/>
          <a:p>
            <a:pPr marL="756000" indent="-457200" algn="l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sz="2800" dirty="0">
                <a:solidFill>
                  <a:schemeClr val="tx1"/>
                </a:solidFill>
              </a:rPr>
              <a:t>Нехватка данных по замерам в КИРО, погрешность измерений загрязнений;</a:t>
            </a:r>
          </a:p>
          <a:p>
            <a:pPr marL="756000" indent="-457200" algn="l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sz="2800" dirty="0">
                <a:solidFill>
                  <a:schemeClr val="tx1"/>
                </a:solidFill>
              </a:rPr>
              <a:t>Плотность строительных конструкций и оборудования после демонтажных работ;</a:t>
            </a:r>
          </a:p>
          <a:p>
            <a:pPr marL="756000" indent="-457200" algn="l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sz="2800" dirty="0">
                <a:solidFill>
                  <a:schemeClr val="tx1"/>
                </a:solidFill>
              </a:rPr>
              <a:t>Глубина загрязнений;</a:t>
            </a:r>
          </a:p>
          <a:p>
            <a:pPr marL="756000" indent="-457200" algn="l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sz="2800" dirty="0">
                <a:solidFill>
                  <a:schemeClr val="tx1"/>
                </a:solidFill>
              </a:rPr>
              <a:t>Неопределенности параметров операций по обращению с РАО;</a:t>
            </a:r>
          </a:p>
          <a:p>
            <a:pPr marL="756000" indent="-457200" algn="l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sz="2800" dirty="0">
                <a:solidFill>
                  <a:schemeClr val="tx1"/>
                </a:solidFill>
              </a:rPr>
              <a:t>Вариация стоимости операций по обращению с РАО;</a:t>
            </a:r>
          </a:p>
          <a:p>
            <a:pPr marL="756000" indent="-457200" algn="l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sz="2800" dirty="0">
                <a:solidFill>
                  <a:schemeClr val="tx1"/>
                </a:solidFill>
              </a:rPr>
              <a:t>Эффективность дезактивационных работ;</a:t>
            </a:r>
          </a:p>
          <a:p>
            <a:pPr marL="756000" indent="-457200" algn="l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sz="2800" dirty="0">
                <a:solidFill>
                  <a:schemeClr val="tx1"/>
                </a:solidFill>
              </a:rPr>
              <a:t>Погрешность моделирования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9311680" y="2223960"/>
            <a:ext cx="11436746" cy="2962935"/>
            <a:chOff x="9518960" y="2222798"/>
            <a:chExt cx="11436746" cy="296293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32765" t="16044" r="31882" b="64468"/>
            <a:stretch/>
          </p:blipFill>
          <p:spPr>
            <a:xfrm>
              <a:off x="11399912" y="2222798"/>
              <a:ext cx="9555794" cy="2962935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97888507-597B-F049-8563-7D7FB924D365}"/>
                </a:ext>
              </a:extLst>
            </p:cNvPr>
            <p:cNvSpPr/>
            <p:nvPr/>
          </p:nvSpPr>
          <p:spPr>
            <a:xfrm>
              <a:off x="9518960" y="2311910"/>
              <a:ext cx="21602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ru-RU" sz="2400" b="1" dirty="0">
                  <a:solidFill>
                    <a:srgbClr val="0064C8"/>
                  </a:solidFill>
                </a:rPr>
                <a:t>6,5 млн руб.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97888507-597B-F049-8563-7D7FB924D365}"/>
                </a:ext>
              </a:extLst>
            </p:cNvPr>
            <p:cNvSpPr/>
            <p:nvPr/>
          </p:nvSpPr>
          <p:spPr>
            <a:xfrm>
              <a:off x="9518960" y="4135480"/>
              <a:ext cx="216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ru-RU" sz="2400" b="1" dirty="0">
                  <a:solidFill>
                    <a:srgbClr val="0064C8"/>
                  </a:solidFill>
                </a:rPr>
                <a:t>5,3 млн руб.</a:t>
              </a:r>
            </a:p>
          </p:txBody>
        </p:sp>
        <p:cxnSp>
          <p:nvCxnSpPr>
            <p:cNvPr id="12" name="Прямая со стрелкой 11"/>
            <p:cNvCxnSpPr>
              <a:stCxn id="9" idx="2"/>
              <a:endCxn id="10" idx="0"/>
            </p:cNvCxnSpPr>
            <p:nvPr/>
          </p:nvCxnSpPr>
          <p:spPr>
            <a:xfrm flipH="1">
              <a:off x="10598960" y="2773575"/>
              <a:ext cx="120" cy="1361905"/>
            </a:xfrm>
            <a:prstGeom prst="straightConnector1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7" name="Группа 16"/>
          <p:cNvGrpSpPr/>
          <p:nvPr/>
        </p:nvGrpSpPr>
        <p:grpSpPr>
          <a:xfrm>
            <a:off x="9312548" y="6096630"/>
            <a:ext cx="10729192" cy="2762187"/>
            <a:chOff x="9527704" y="6491713"/>
            <a:chExt cx="10729192" cy="276218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/>
            <a:srcRect l="32767" t="38261" r="31882" b="41651"/>
            <a:stretch/>
          </p:blipFill>
          <p:spPr>
            <a:xfrm>
              <a:off x="11614977" y="6491713"/>
              <a:ext cx="8641919" cy="2762187"/>
            </a:xfrm>
            <a:prstGeom prst="rect">
              <a:avLst/>
            </a:prstGeom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97888507-597B-F049-8563-7D7FB924D365}"/>
                </a:ext>
              </a:extLst>
            </p:cNvPr>
            <p:cNvSpPr/>
            <p:nvPr/>
          </p:nvSpPr>
          <p:spPr>
            <a:xfrm>
              <a:off x="9527704" y="6675805"/>
              <a:ext cx="21602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ru-RU" sz="2400" b="1" dirty="0">
                  <a:solidFill>
                    <a:srgbClr val="0064C8"/>
                  </a:solidFill>
                </a:rPr>
                <a:t>4,4 млн руб.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97888507-597B-F049-8563-7D7FB924D365}"/>
                </a:ext>
              </a:extLst>
            </p:cNvPr>
            <p:cNvSpPr/>
            <p:nvPr/>
          </p:nvSpPr>
          <p:spPr>
            <a:xfrm>
              <a:off x="9527704" y="8499375"/>
              <a:ext cx="216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ru-RU" sz="2400" b="1" dirty="0">
                  <a:solidFill>
                    <a:srgbClr val="0064C8"/>
                  </a:solidFill>
                </a:rPr>
                <a:t>2,4 млн руб.</a:t>
              </a:r>
            </a:p>
          </p:txBody>
        </p:sp>
        <p:cxnSp>
          <p:nvCxnSpPr>
            <p:cNvPr id="16" name="Прямая со стрелкой 15"/>
            <p:cNvCxnSpPr>
              <a:stCxn id="14" idx="2"/>
              <a:endCxn id="15" idx="0"/>
            </p:cNvCxnSpPr>
            <p:nvPr/>
          </p:nvCxnSpPr>
          <p:spPr>
            <a:xfrm flipH="1">
              <a:off x="10607704" y="7137470"/>
              <a:ext cx="120" cy="1361905"/>
            </a:xfrm>
            <a:prstGeom prst="straightConnector1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8" name="Группа 27"/>
          <p:cNvGrpSpPr/>
          <p:nvPr/>
        </p:nvGrpSpPr>
        <p:grpSpPr>
          <a:xfrm>
            <a:off x="9311680" y="9844206"/>
            <a:ext cx="10864104" cy="2791804"/>
            <a:chOff x="9311680" y="9162256"/>
            <a:chExt cx="10864104" cy="279180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/>
            <a:srcRect l="32513" t="61834" r="31882" b="17863"/>
            <a:stretch/>
          </p:blipFill>
          <p:spPr>
            <a:xfrm>
              <a:off x="11471680" y="9162256"/>
              <a:ext cx="8704104" cy="2791804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97888507-597B-F049-8563-7D7FB924D365}"/>
                </a:ext>
              </a:extLst>
            </p:cNvPr>
            <p:cNvSpPr/>
            <p:nvPr/>
          </p:nvSpPr>
          <p:spPr>
            <a:xfrm>
              <a:off x="9311680" y="9325293"/>
              <a:ext cx="21602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ru-RU" sz="2400" b="1" dirty="0">
                  <a:solidFill>
                    <a:srgbClr val="0064C8"/>
                  </a:solidFill>
                </a:rPr>
                <a:t>2,6 млн руб.</a:t>
              </a: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97888507-597B-F049-8563-7D7FB924D365}"/>
                </a:ext>
              </a:extLst>
            </p:cNvPr>
            <p:cNvSpPr/>
            <p:nvPr/>
          </p:nvSpPr>
          <p:spPr>
            <a:xfrm>
              <a:off x="9311680" y="11148863"/>
              <a:ext cx="216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ru-RU" sz="2400" b="1" dirty="0">
                  <a:solidFill>
                    <a:srgbClr val="0064C8"/>
                  </a:solidFill>
                </a:rPr>
                <a:t>2,3 млн руб.</a:t>
              </a:r>
            </a:p>
          </p:txBody>
        </p:sp>
        <p:cxnSp>
          <p:nvCxnSpPr>
            <p:cNvPr id="20" name="Прямая со стрелкой 19"/>
            <p:cNvCxnSpPr>
              <a:stCxn id="18" idx="2"/>
              <a:endCxn id="19" idx="0"/>
            </p:cNvCxnSpPr>
            <p:nvPr/>
          </p:nvCxnSpPr>
          <p:spPr>
            <a:xfrm flipH="1">
              <a:off x="10391680" y="9786958"/>
              <a:ext cx="120" cy="1361905"/>
            </a:xfrm>
            <a:prstGeom prst="straightConnector1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7888507-597B-F049-8563-7D7FB924D365}"/>
              </a:ext>
            </a:extLst>
          </p:cNvPr>
          <p:cNvSpPr/>
          <p:nvPr/>
        </p:nvSpPr>
        <p:spPr>
          <a:xfrm>
            <a:off x="723936" y="8706976"/>
            <a:ext cx="7849112" cy="2831544"/>
          </a:xfrm>
          <a:prstGeom prst="rect">
            <a:avLst/>
          </a:prstGeom>
          <a:ln>
            <a:solidFill>
              <a:srgbClr val="0064C8"/>
            </a:solidFill>
            <a:prstDash val="dash"/>
          </a:ln>
        </p:spPr>
        <p:txBody>
          <a:bodyPr wrap="square">
            <a:spAutoFit/>
          </a:bodyPr>
          <a:lstStyle/>
          <a:p>
            <a:pPr marL="756000" indent="-457200" algn="l">
              <a:spcAft>
                <a:spcPts val="600"/>
              </a:spcAft>
              <a:buAutoNum type="arabicPeriod"/>
            </a:pPr>
            <a:r>
              <a:rPr lang="ru-RU" sz="2800" dirty="0">
                <a:solidFill>
                  <a:schemeClr val="tx1"/>
                </a:solidFill>
              </a:rPr>
              <a:t>Погрешность в оценках масса-габаритных характеристик по итогам 3</a:t>
            </a:r>
            <a:r>
              <a:rPr lang="en-US" sz="2800" dirty="0">
                <a:solidFill>
                  <a:schemeClr val="tx1"/>
                </a:solidFill>
              </a:rPr>
              <a:t>D</a:t>
            </a:r>
            <a:r>
              <a:rPr lang="ru-RU" sz="2800" dirty="0">
                <a:solidFill>
                  <a:schemeClr val="tx1"/>
                </a:solidFill>
              </a:rPr>
              <a:t>-моделирования;</a:t>
            </a:r>
          </a:p>
          <a:p>
            <a:pPr marL="756000" indent="-457200" algn="l">
              <a:spcAft>
                <a:spcPts val="600"/>
              </a:spcAft>
              <a:buFontTx/>
              <a:buAutoNum type="arabicPeriod"/>
            </a:pPr>
            <a:r>
              <a:rPr lang="ru-RU" sz="2800" dirty="0">
                <a:solidFill>
                  <a:schemeClr val="tx1"/>
                </a:solidFill>
              </a:rPr>
              <a:t>Вариация цен на материалы и стоимости работы;</a:t>
            </a:r>
          </a:p>
          <a:p>
            <a:pPr marL="756000" indent="-457200" algn="l">
              <a:spcAft>
                <a:spcPts val="600"/>
              </a:spcAft>
              <a:buFontTx/>
              <a:buAutoNum type="arabicPeriod"/>
            </a:pPr>
            <a:r>
              <a:rPr lang="ru-RU" sz="2800" dirty="0">
                <a:solidFill>
                  <a:schemeClr val="tx1"/>
                </a:solidFill>
              </a:rPr>
              <a:t>Площади загрязненных поверхностей.</a:t>
            </a:r>
          </a:p>
        </p:txBody>
      </p:sp>
      <p:cxnSp>
        <p:nvCxnSpPr>
          <p:cNvPr id="23" name="Прямая со стрелкой 22"/>
          <p:cNvCxnSpPr>
            <a:cxnSpLocks/>
            <a:stCxn id="6" idx="3"/>
          </p:cNvCxnSpPr>
          <p:nvPr/>
        </p:nvCxnSpPr>
        <p:spPr>
          <a:xfrm>
            <a:off x="8662720" y="5375326"/>
            <a:ext cx="720967" cy="2116538"/>
          </a:xfrm>
          <a:prstGeom prst="straightConnector1">
            <a:avLst/>
          </a:prstGeom>
          <a:noFill/>
          <a:ln w="38100" cap="flat">
            <a:solidFill>
              <a:srgbClr val="0064C8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Прямая со стрелкой 29"/>
          <p:cNvCxnSpPr>
            <a:cxnSpLocks/>
            <a:stCxn id="21" idx="3"/>
          </p:cNvCxnSpPr>
          <p:nvPr/>
        </p:nvCxnSpPr>
        <p:spPr>
          <a:xfrm>
            <a:off x="8573048" y="10122748"/>
            <a:ext cx="810639" cy="1095637"/>
          </a:xfrm>
          <a:prstGeom prst="straightConnector1">
            <a:avLst/>
          </a:prstGeom>
          <a:noFill/>
          <a:ln w="38100" cap="flat">
            <a:solidFill>
              <a:srgbClr val="0064C8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Прямоугольник 32"/>
          <p:cNvSpPr/>
          <p:nvPr/>
        </p:nvSpPr>
        <p:spPr>
          <a:xfrm>
            <a:off x="9383688" y="1731515"/>
            <a:ext cx="43924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tx1"/>
                </a:solidFill>
              </a:rPr>
              <a:t>Совокупные затраты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9383687" y="9109713"/>
            <a:ext cx="131774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tx1"/>
                </a:solidFill>
              </a:rPr>
              <a:t>Затраты на демонтажные и дезактивационные работы (на месте)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9383688" y="5402217"/>
            <a:ext cx="71877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tx1"/>
                </a:solidFill>
              </a:rPr>
              <a:t>Затраты на обращение с отходами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59C4DC-3402-4A1D-A9FD-4D80968AF9E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0064C8"/>
                </a:solidFill>
              </a:rPr>
              <a:t>16</a:t>
            </a:fld>
            <a:endParaRPr lang="ru-RU" dirty="0">
              <a:solidFill>
                <a:srgbClr val="006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76259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85281" y="15189"/>
            <a:ext cx="19246547" cy="1946267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0064C8"/>
                </a:solidFill>
              </a:rPr>
              <a:t>Модуль 6. Анализ чувствительности результатов моделирования к исходным данным</a:t>
            </a:r>
          </a:p>
        </p:txBody>
      </p:sp>
      <p:pic>
        <p:nvPicPr>
          <p:cNvPr id="2" name="Анализ чувствительност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000" y="1746000"/>
            <a:ext cx="20224000" cy="113760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0904968" y="1944360"/>
            <a:ext cx="3245267" cy="1320800"/>
            <a:chOff x="20717992" y="1762721"/>
            <a:chExt cx="3245267" cy="13208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2129104" y="2050753"/>
              <a:ext cx="18341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dirty="0">
                  <a:solidFill>
                    <a:schemeClr val="tx1"/>
                  </a:solidFill>
                </a:rPr>
                <a:t>Видео</a:t>
              </a: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17992" y="1762721"/>
              <a:ext cx="1320800" cy="1320800"/>
            </a:xfrm>
            <a:prstGeom prst="rect">
              <a:avLst/>
            </a:prstGeom>
          </p:spPr>
        </p:pic>
      </p:grpSp>
      <p:sp>
        <p:nvSpPr>
          <p:cNvPr id="9" name="Прямоугольник 8"/>
          <p:cNvSpPr/>
          <p:nvPr/>
        </p:nvSpPr>
        <p:spPr>
          <a:xfrm>
            <a:off x="20574943" y="3463520"/>
            <a:ext cx="377058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</a:rPr>
              <a:t>Модуль</a:t>
            </a:r>
          </a:p>
          <a:p>
            <a:r>
              <a:rPr lang="ru-RU" sz="4400" dirty="0">
                <a:solidFill>
                  <a:srgbClr val="FF0000"/>
                </a:solidFill>
              </a:rPr>
              <a:t>в разработке!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AEA87E-2F69-41F0-8863-84ACB7DD9B9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0064C8"/>
                </a:solidFill>
              </a:rPr>
              <a:t>17</a:t>
            </a:fld>
            <a:endParaRPr lang="ru-RU" dirty="0">
              <a:solidFill>
                <a:srgbClr val="006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917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Прямая соединительная линия 69"/>
          <p:cNvCxnSpPr/>
          <p:nvPr/>
        </p:nvCxnSpPr>
        <p:spPr>
          <a:xfrm>
            <a:off x="1390800" y="1961456"/>
            <a:ext cx="72008" cy="10801200"/>
          </a:xfrm>
          <a:prstGeom prst="line">
            <a:avLst/>
          </a:prstGeom>
          <a:ln>
            <a:solidFill>
              <a:srgbClr val="03509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85281" y="83335"/>
            <a:ext cx="19246547" cy="1590089"/>
          </a:xfrm>
        </p:spPr>
        <p:txBody>
          <a:bodyPr>
            <a:noAutofit/>
          </a:bodyPr>
          <a:lstStyle/>
          <a:p>
            <a:r>
              <a:rPr lang="ru-RU" sz="4400" dirty="0">
                <a:solidFill>
                  <a:srgbClr val="0064C8"/>
                </a:solidFill>
              </a:rPr>
              <a:t>Заключение</a:t>
            </a: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6E4D104D-CE70-5843-8E2C-A952C07B25F3}"/>
              </a:ext>
            </a:extLst>
          </p:cNvPr>
          <p:cNvSpPr/>
          <p:nvPr/>
        </p:nvSpPr>
        <p:spPr>
          <a:xfrm>
            <a:off x="670800" y="2533280"/>
            <a:ext cx="1440000" cy="1371409"/>
          </a:xfrm>
          <a:prstGeom prst="ellipse">
            <a:avLst/>
          </a:prstGeom>
          <a:solidFill>
            <a:srgbClr val="0064C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1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382DBCA3-189F-F44B-A26E-2DB06D134CFE}"/>
              </a:ext>
            </a:extLst>
          </p:cNvPr>
          <p:cNvSpPr/>
          <p:nvPr/>
        </p:nvSpPr>
        <p:spPr>
          <a:xfrm>
            <a:off x="2706629" y="2249488"/>
            <a:ext cx="19989502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оценке стоимости вывода из эксплуатации ЯРОО необходимо учитывать большой набор технических, технологических и экономических параметров, многие из которых на этапе планирования работ определены крайне неточно!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6E4D104D-CE70-5843-8E2C-A952C07B25F3}"/>
              </a:ext>
            </a:extLst>
          </p:cNvPr>
          <p:cNvSpPr/>
          <p:nvPr/>
        </p:nvSpPr>
        <p:spPr>
          <a:xfrm>
            <a:off x="670800" y="5058784"/>
            <a:ext cx="1440000" cy="1371409"/>
          </a:xfrm>
          <a:prstGeom prst="ellipse">
            <a:avLst/>
          </a:prstGeom>
          <a:solidFill>
            <a:srgbClr val="0064C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ru-RU" sz="5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6E4D104D-CE70-5843-8E2C-A952C07B25F3}"/>
              </a:ext>
            </a:extLst>
          </p:cNvPr>
          <p:cNvSpPr/>
          <p:nvPr/>
        </p:nvSpPr>
        <p:spPr>
          <a:xfrm>
            <a:off x="670800" y="7794402"/>
            <a:ext cx="1440000" cy="1371409"/>
          </a:xfrm>
          <a:prstGeom prst="ellipse">
            <a:avLst/>
          </a:prstGeom>
          <a:solidFill>
            <a:srgbClr val="0064C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ru-RU" sz="5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382DBCA3-189F-F44B-A26E-2DB06D134CFE}"/>
              </a:ext>
            </a:extLst>
          </p:cNvPr>
          <p:cNvSpPr/>
          <p:nvPr/>
        </p:nvSpPr>
        <p:spPr>
          <a:xfrm>
            <a:off x="2706629" y="4774992"/>
            <a:ext cx="19989502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Неопределенность этих параметров и зачастую возникающие в связи с этим непредвиденные работы являются основной причиной несоответствия фактических и планируемых затрат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382DBCA3-189F-F44B-A26E-2DB06D134CFE}"/>
              </a:ext>
            </a:extLst>
          </p:cNvPr>
          <p:cNvSpPr/>
          <p:nvPr/>
        </p:nvSpPr>
        <p:spPr>
          <a:xfrm>
            <a:off x="2706629" y="7510610"/>
            <a:ext cx="19989502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Разрабатываемое в ИБРАЭ РАН приложение «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Decommissioning Smart Planner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позволяет на основе данных 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моделирования ЯРОО проводить детальный статистический анализ экономических оценок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6E4D104D-CE70-5843-8E2C-A952C07B25F3}"/>
              </a:ext>
            </a:extLst>
          </p:cNvPr>
          <p:cNvSpPr/>
          <p:nvPr/>
        </p:nvSpPr>
        <p:spPr>
          <a:xfrm>
            <a:off x="685772" y="10531392"/>
            <a:ext cx="1440000" cy="1371409"/>
          </a:xfrm>
          <a:prstGeom prst="ellipse">
            <a:avLst/>
          </a:prstGeom>
          <a:solidFill>
            <a:srgbClr val="0064C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ru-RU" sz="5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382DBCA3-189F-F44B-A26E-2DB06D134CFE}"/>
              </a:ext>
            </a:extLst>
          </p:cNvPr>
          <p:cNvSpPr/>
          <p:nvPr/>
        </p:nvSpPr>
        <p:spPr>
          <a:xfrm>
            <a:off x="2706629" y="10247600"/>
            <a:ext cx="19989502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статического анализа и интервальные экономические оценки позволяют более эффективно обосновывать выбор концепции вывода из эксплуатации ЯРОО и используемых технологий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FF259BF-93D2-454E-A599-31D62A93F8A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0064C8"/>
                </a:solidFill>
              </a:rPr>
              <a:t>18</a:t>
            </a:fld>
            <a:endParaRPr lang="ru-RU" dirty="0">
              <a:solidFill>
                <a:srgbClr val="006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36637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Прямая соединительная линия 69"/>
          <p:cNvCxnSpPr/>
          <p:nvPr/>
        </p:nvCxnSpPr>
        <p:spPr>
          <a:xfrm>
            <a:off x="1390800" y="1961456"/>
            <a:ext cx="72008" cy="10801200"/>
          </a:xfrm>
          <a:prstGeom prst="line">
            <a:avLst/>
          </a:prstGeom>
          <a:ln>
            <a:solidFill>
              <a:srgbClr val="03509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85281" y="83335"/>
            <a:ext cx="19246547" cy="1590089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0064C8"/>
                </a:solidFill>
              </a:rPr>
              <a:t>Развитие методологии оценки стоимости ВЭ в условиях неопределённости исходных данных с применением информационных технологий является важным направлением для повышения эффективности управленческих решений</a:t>
            </a: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6E4D104D-CE70-5843-8E2C-A952C07B25F3}"/>
              </a:ext>
            </a:extLst>
          </p:cNvPr>
          <p:cNvSpPr/>
          <p:nvPr/>
        </p:nvSpPr>
        <p:spPr>
          <a:xfrm>
            <a:off x="670800" y="2628198"/>
            <a:ext cx="1440000" cy="1371409"/>
          </a:xfrm>
          <a:prstGeom prst="ellipse">
            <a:avLst/>
          </a:prstGeom>
          <a:solidFill>
            <a:srgbClr val="1D519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1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382DBCA3-189F-F44B-A26E-2DB06D134CFE}"/>
              </a:ext>
            </a:extLst>
          </p:cNvPr>
          <p:cNvSpPr/>
          <p:nvPr/>
        </p:nvSpPr>
        <p:spPr>
          <a:xfrm>
            <a:off x="2706629" y="2652183"/>
            <a:ext cx="19989502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настоящий момент в РФ остановлено около 400 ОИАЭ на 20 предприятиях отрасли 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6E4D104D-CE70-5843-8E2C-A952C07B25F3}"/>
              </a:ext>
            </a:extLst>
          </p:cNvPr>
          <p:cNvSpPr/>
          <p:nvPr/>
        </p:nvSpPr>
        <p:spPr>
          <a:xfrm>
            <a:off x="670800" y="5054543"/>
            <a:ext cx="1440000" cy="1371409"/>
          </a:xfrm>
          <a:prstGeom prst="ellipse">
            <a:avLst/>
          </a:prstGeom>
          <a:solidFill>
            <a:srgbClr val="1D519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ru-RU" sz="5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6E4D104D-CE70-5843-8E2C-A952C07B25F3}"/>
              </a:ext>
            </a:extLst>
          </p:cNvPr>
          <p:cNvSpPr/>
          <p:nvPr/>
        </p:nvSpPr>
        <p:spPr>
          <a:xfrm>
            <a:off x="670800" y="7862855"/>
            <a:ext cx="1440000" cy="1371409"/>
          </a:xfrm>
          <a:prstGeom prst="ellipse">
            <a:avLst/>
          </a:prstGeom>
          <a:solidFill>
            <a:srgbClr val="1D519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ru-RU" sz="5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382DBCA3-189F-F44B-A26E-2DB06D134CFE}"/>
              </a:ext>
            </a:extLst>
          </p:cNvPr>
          <p:cNvSpPr/>
          <p:nvPr/>
        </p:nvSpPr>
        <p:spPr>
          <a:xfrm>
            <a:off x="2706629" y="4409728"/>
            <a:ext cx="19989502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планирования работ по ВЭ показывает, что фактические стоимости проектов могут отличаться от предварительных оценок более чем на 100% - это общемировая проблема, которая неоднократно обсуждалась на семинарах МАГАТЭ и ОЭСР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382DBCA3-189F-F44B-A26E-2DB06D134CFE}"/>
              </a:ext>
            </a:extLst>
          </p:cNvPr>
          <p:cNvSpPr/>
          <p:nvPr/>
        </p:nvSpPr>
        <p:spPr>
          <a:xfrm>
            <a:off x="2706629" y="7510610"/>
            <a:ext cx="19989502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Учитывая масштаб проблемы и объем необходимых  финансово-экономических ресурсов, подобные неточности значительно снижают эффективность деятельности и усложняют планирование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6E4D104D-CE70-5843-8E2C-A952C07B25F3}"/>
              </a:ext>
            </a:extLst>
          </p:cNvPr>
          <p:cNvSpPr/>
          <p:nvPr/>
        </p:nvSpPr>
        <p:spPr>
          <a:xfrm>
            <a:off x="685772" y="10527151"/>
            <a:ext cx="1440000" cy="1371409"/>
          </a:xfrm>
          <a:prstGeom prst="ellipse">
            <a:avLst/>
          </a:prstGeom>
          <a:solidFill>
            <a:srgbClr val="1D519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ru-RU" sz="5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382DBCA3-189F-F44B-A26E-2DB06D134CFE}"/>
              </a:ext>
            </a:extLst>
          </p:cNvPr>
          <p:cNvSpPr/>
          <p:nvPr/>
        </p:nvSpPr>
        <p:spPr>
          <a:xfrm>
            <a:off x="2706629" y="10247600"/>
            <a:ext cx="19989502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цифровых информационных технологий при планировании ВЭ ОИАЭ и оценке стоимости проекта позволит значительно улучшить качество исходных данных и существенно поможет при разработке концепции ВЭ и планировании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6EDA982-97F8-4D7C-94D3-4E1E435FEEE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33767" y="13189193"/>
            <a:ext cx="315791" cy="513601"/>
          </a:xfrm>
        </p:spPr>
        <p:txBody>
          <a:bodyPr/>
          <a:lstStyle/>
          <a:p>
            <a:fld id="{86CB4B4D-7CA3-9044-876B-883B54F8677D}" type="slidenum">
              <a:rPr lang="ru-RU" smtClean="0">
                <a:solidFill>
                  <a:srgbClr val="0064C8"/>
                </a:solidFill>
              </a:rPr>
              <a:t>2</a:t>
            </a:fld>
            <a:endParaRPr lang="ru-RU" dirty="0">
              <a:solidFill>
                <a:srgbClr val="006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6341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B24728A-1D89-4BA6-BBBB-D4E2AC5863F2}"/>
              </a:ext>
            </a:extLst>
          </p:cNvPr>
          <p:cNvCxnSpPr>
            <a:cxnSpLocks/>
          </p:cNvCxnSpPr>
          <p:nvPr/>
        </p:nvCxnSpPr>
        <p:spPr>
          <a:xfrm>
            <a:off x="8087544" y="1985484"/>
            <a:ext cx="0" cy="10921188"/>
          </a:xfrm>
          <a:prstGeom prst="line">
            <a:avLst/>
          </a:prstGeom>
          <a:noFill/>
          <a:ln w="25400" cap="flat">
            <a:solidFill>
              <a:srgbClr val="0064C8"/>
            </a:solidFill>
            <a:prstDash val="solid"/>
            <a:miter lim="400000"/>
            <a:headEnd type="oval"/>
            <a:tailEnd type="oval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2" name="Заголовок 2">
            <a:extLst>
              <a:ext uri="{FF2B5EF4-FFF2-40B4-BE49-F238E27FC236}">
                <a16:creationId xmlns:a16="http://schemas.microsoft.com/office/drawing/2014/main" id="{1D7B9CDF-7CBD-4B4C-B5E1-0833E2913CD8}"/>
              </a:ext>
            </a:extLst>
          </p:cNvPr>
          <p:cNvSpPr txBox="1">
            <a:spLocks/>
          </p:cNvSpPr>
          <p:nvPr/>
        </p:nvSpPr>
        <p:spPr>
          <a:xfrm>
            <a:off x="1030760" y="-21040"/>
            <a:ext cx="19246547" cy="1946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>
            <a:lvl1pPr marL="0" marR="0" indent="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/>
            <a:endParaRPr lang="en-US" sz="4800" dirty="0">
              <a:solidFill>
                <a:srgbClr val="0064C8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FC7710-62BC-4ECB-8F25-9818D968BEB6}"/>
              </a:ext>
            </a:extLst>
          </p:cNvPr>
          <p:cNvSpPr txBox="1"/>
          <p:nvPr/>
        </p:nvSpPr>
        <p:spPr>
          <a:xfrm>
            <a:off x="18142930" y="3537248"/>
            <a:ext cx="6002398" cy="10060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tx1"/>
                </a:solidFill>
              </a:rPr>
              <a:t>Формирование критериев принятия решения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C6DE53-F0CB-4774-90C8-C601AF298FFD}"/>
              </a:ext>
            </a:extLst>
          </p:cNvPr>
          <p:cNvSpPr txBox="1"/>
          <p:nvPr/>
        </p:nvSpPr>
        <p:spPr>
          <a:xfrm>
            <a:off x="18142930" y="5031038"/>
            <a:ext cx="6002398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tx1"/>
                </a:solidFill>
              </a:rPr>
              <a:t>Разработка концепции ВЭ ЯРОО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EB4443-3CE7-401E-8C67-A1D2719A2771}"/>
              </a:ext>
            </a:extLst>
          </p:cNvPr>
          <p:cNvSpPr txBox="1"/>
          <p:nvPr/>
        </p:nvSpPr>
        <p:spPr>
          <a:xfrm>
            <a:off x="18112330" y="6093940"/>
            <a:ext cx="6002398" cy="14369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tx1"/>
                </a:solidFill>
              </a:rPr>
              <a:t>Планирование движения потоков отходов и нагрузки на инфраструктуру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613512-65B0-4944-A102-183D207B1D58}"/>
              </a:ext>
            </a:extLst>
          </p:cNvPr>
          <p:cNvSpPr txBox="1"/>
          <p:nvPr/>
        </p:nvSpPr>
        <p:spPr>
          <a:xfrm>
            <a:off x="18095157" y="8085365"/>
            <a:ext cx="6002398" cy="14369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Обоснование необходимости</a:t>
            </a:r>
            <a:r>
              <a:rPr kumimoji="0" lang="ru-RU" sz="2800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сооружения новой инфраструктуры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6" name="Рисунок 5" descr="Молоток1 контур">
            <a:extLst>
              <a:ext uri="{FF2B5EF4-FFF2-40B4-BE49-F238E27FC236}">
                <a16:creationId xmlns:a16="http://schemas.microsoft.com/office/drawing/2014/main" id="{612022FB-F316-4A7B-8F7C-5CFD6FAC3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98838" y="3563936"/>
            <a:ext cx="914400" cy="914400"/>
          </a:xfrm>
          <a:prstGeom prst="rect">
            <a:avLst/>
          </a:prstGeom>
        </p:spPr>
      </p:pic>
      <p:pic>
        <p:nvPicPr>
          <p:cNvPr id="9" name="Рисунок 8" descr="Схема с ветвлением контур">
            <a:extLst>
              <a:ext uri="{FF2B5EF4-FFF2-40B4-BE49-F238E27FC236}">
                <a16:creationId xmlns:a16="http://schemas.microsoft.com/office/drawing/2014/main" id="{918FD85B-87D1-4303-A761-2E5A12978D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16998838" y="4863480"/>
            <a:ext cx="914400" cy="914400"/>
          </a:xfrm>
          <a:prstGeom prst="rect">
            <a:avLst/>
          </a:prstGeom>
        </p:spPr>
      </p:pic>
      <p:pic>
        <p:nvPicPr>
          <p:cNvPr id="15" name="Рисунок 14" descr="Фабрика контур">
            <a:extLst>
              <a:ext uri="{FF2B5EF4-FFF2-40B4-BE49-F238E27FC236}">
                <a16:creationId xmlns:a16="http://schemas.microsoft.com/office/drawing/2014/main" id="{E51F7841-47F7-4330-898E-4F8E54A259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998838" y="8319864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A3796D-2BAF-4612-946A-9BAD0D76708D}"/>
              </a:ext>
            </a:extLst>
          </p:cNvPr>
          <p:cNvSpPr txBox="1"/>
          <p:nvPr/>
        </p:nvSpPr>
        <p:spPr>
          <a:xfrm>
            <a:off x="18095157" y="9943294"/>
            <a:ext cx="6002398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tx1"/>
                </a:solidFill>
              </a:rPr>
              <a:t>Разработка проекта ВЭ ЯРОО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Light"/>
            </a:endParaRPr>
          </a:p>
        </p:txBody>
      </p:sp>
      <p:pic>
        <p:nvPicPr>
          <p:cNvPr id="17" name="Рисунок 16" descr="Диаграмма рассеяния контур">
            <a:extLst>
              <a:ext uri="{FF2B5EF4-FFF2-40B4-BE49-F238E27FC236}">
                <a16:creationId xmlns:a16="http://schemas.microsoft.com/office/drawing/2014/main" id="{2156A54A-0B74-4BBB-AE70-ECF4A0489A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998838" y="6375648"/>
            <a:ext cx="914400" cy="914400"/>
          </a:xfrm>
          <a:prstGeom prst="rect">
            <a:avLst/>
          </a:prstGeom>
        </p:spPr>
      </p:pic>
      <p:pic>
        <p:nvPicPr>
          <p:cNvPr id="19" name="Рисунок 18" descr="Документ контур">
            <a:extLst>
              <a:ext uri="{FF2B5EF4-FFF2-40B4-BE49-F238E27FC236}">
                <a16:creationId xmlns:a16="http://schemas.microsoft.com/office/drawing/2014/main" id="{2F4D6714-6967-4670-AC9A-F0C8809842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017015" y="9738320"/>
            <a:ext cx="914400" cy="914400"/>
          </a:xfrm>
          <a:prstGeom prst="rect">
            <a:avLst/>
          </a:prstGeom>
        </p:spPr>
      </p:pic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886C4A59-F1CF-4C9A-9140-9EAC0796813A}"/>
              </a:ext>
            </a:extLst>
          </p:cNvPr>
          <p:cNvCxnSpPr>
            <a:cxnSpLocks/>
          </p:cNvCxnSpPr>
          <p:nvPr/>
        </p:nvCxnSpPr>
        <p:spPr>
          <a:xfrm>
            <a:off x="16512480" y="1985484"/>
            <a:ext cx="0" cy="10921188"/>
          </a:xfrm>
          <a:prstGeom prst="line">
            <a:avLst/>
          </a:prstGeom>
          <a:noFill/>
          <a:ln w="25400" cap="flat">
            <a:solidFill>
              <a:srgbClr val="0064C8"/>
            </a:solidFill>
            <a:prstDash val="solid"/>
            <a:miter lim="400000"/>
            <a:headEnd type="oval"/>
            <a:tailEnd type="oval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9BDEB70-F84E-4552-934F-9AA280CAD4D1}"/>
              </a:ext>
            </a:extLst>
          </p:cNvPr>
          <p:cNvSpPr txBox="1"/>
          <p:nvPr/>
        </p:nvSpPr>
        <p:spPr>
          <a:xfrm>
            <a:off x="8327377" y="1912422"/>
            <a:ext cx="7925463" cy="1129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b="1" i="1" dirty="0">
                <a:solidFill>
                  <a:srgbClr val="FF3D64"/>
                </a:solidFill>
              </a:rPr>
              <a:t>Разработать методологию анализа эффективности различных стратегий ВЭ!</a:t>
            </a:r>
            <a:endParaRPr kumimoji="0" lang="ru-RU" sz="3200" i="1" u="none" strike="noStrike" cap="none" spc="0" normalizeH="0" baseline="0" dirty="0">
              <a:ln>
                <a:noFill/>
              </a:ln>
              <a:solidFill>
                <a:srgbClr val="FF3D64"/>
              </a:solidFill>
              <a:effectLst/>
              <a:uFillTx/>
              <a:sym typeface="Helvetica Light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41E15799-CB58-45EF-BD08-73327EDAD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3" b="7703"/>
          <a:stretch/>
        </p:blipFill>
        <p:spPr bwMode="auto">
          <a:xfrm>
            <a:off x="2090315" y="10333072"/>
            <a:ext cx="3734262" cy="271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F1BDA40-FF5F-4F57-A525-47A707CEF346}"/>
              </a:ext>
            </a:extLst>
          </p:cNvPr>
          <p:cNvSpPr txBox="1"/>
          <p:nvPr/>
        </p:nvSpPr>
        <p:spPr>
          <a:xfrm>
            <a:off x="319645" y="1912422"/>
            <a:ext cx="7479867" cy="1129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Сбор и систематизация данных о</a:t>
            </a:r>
            <a:r>
              <a:rPr kumimoji="0" lang="ru-RU" sz="3200" b="1" i="1" u="none" strike="noStrike" cap="none" spc="0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ЯРОО</a:t>
            </a:r>
            <a:endParaRPr kumimoji="0" lang="ru-RU" sz="3200" b="1" i="1" u="none" strike="noStrike" cap="none" spc="0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5E4D7EF2-D9E7-4568-A17A-93C5D0D88772}"/>
              </a:ext>
            </a:extLst>
          </p:cNvPr>
          <p:cNvCxnSpPr>
            <a:cxnSpLocks/>
          </p:cNvCxnSpPr>
          <p:nvPr/>
        </p:nvCxnSpPr>
        <p:spPr>
          <a:xfrm flipH="1">
            <a:off x="118464" y="3257600"/>
            <a:ext cx="7825064" cy="0"/>
          </a:xfrm>
          <a:prstGeom prst="lin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  <a:headEnd type="oval"/>
            <a:tailEnd type="oval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DFDB926-4418-429D-9D7B-759742666C78}"/>
              </a:ext>
            </a:extLst>
          </p:cNvPr>
          <p:cNvSpPr txBox="1"/>
          <p:nvPr/>
        </p:nvSpPr>
        <p:spPr>
          <a:xfrm>
            <a:off x="167824" y="3303766"/>
            <a:ext cx="5379553" cy="5443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R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2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Лазерное сканирование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87FF6801-8E6A-48B3-A597-201B97B3437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8"/>
          <a:stretch/>
        </p:blipFill>
        <p:spPr>
          <a:xfrm>
            <a:off x="1158958" y="6827639"/>
            <a:ext cx="5596976" cy="2838673"/>
          </a:xfrm>
          <a:prstGeom prst="rect">
            <a:avLst/>
          </a:prstGeom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095AA0B3-BC16-434C-A5C3-FF1841738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80" b="87292" l="5111" r="95311">
                        <a14:foregroundMark x1="5163" y1="68079" x2="8430" y2="80938"/>
                        <a14:foregroundMark x1="91728" y1="10287" x2="90095" y2="29047"/>
                        <a14:foregroundMark x1="95311" y1="16490" x2="95311" y2="29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7" r="1620" b="2737"/>
          <a:stretch/>
        </p:blipFill>
        <p:spPr bwMode="auto">
          <a:xfrm>
            <a:off x="767229" y="3257600"/>
            <a:ext cx="6380434" cy="312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ABAC8A22-6B29-4221-B994-DAD1DD2765FF}"/>
              </a:ext>
            </a:extLst>
          </p:cNvPr>
          <p:cNvGrpSpPr/>
          <p:nvPr/>
        </p:nvGrpSpPr>
        <p:grpSpPr>
          <a:xfrm rot="16200000">
            <a:off x="7733852" y="7139685"/>
            <a:ext cx="743287" cy="755983"/>
            <a:chOff x="3533815" y="6076036"/>
            <a:chExt cx="743287" cy="755983"/>
          </a:xfrm>
          <a:noFill/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1DDD2982-112C-487C-B739-BCBB6F967915}"/>
                </a:ext>
              </a:extLst>
            </p:cNvPr>
            <p:cNvSpPr/>
            <p:nvPr/>
          </p:nvSpPr>
          <p:spPr>
            <a:xfrm>
              <a:off x="3533815" y="6112019"/>
              <a:ext cx="720000" cy="720000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62" name="Рисунок 61" descr="Круг со стрелкой влево контур">
              <a:extLst>
                <a:ext uri="{FF2B5EF4-FFF2-40B4-BE49-F238E27FC236}">
                  <a16:creationId xmlns:a16="http://schemas.microsoft.com/office/drawing/2014/main" id="{EBD88F57-70B5-45D1-A011-23671BCCA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5400000">
              <a:off x="3557102" y="6076036"/>
              <a:ext cx="720000" cy="72000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94C22F33-99A1-428C-BEED-373AB14F3440}"/>
              </a:ext>
            </a:extLst>
          </p:cNvPr>
          <p:cNvGrpSpPr/>
          <p:nvPr/>
        </p:nvGrpSpPr>
        <p:grpSpPr>
          <a:xfrm rot="16200000">
            <a:off x="16158788" y="7139684"/>
            <a:ext cx="743287" cy="755983"/>
            <a:chOff x="3533815" y="6076036"/>
            <a:chExt cx="743287" cy="755983"/>
          </a:xfrm>
          <a:noFill/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B890FF8F-C0E6-4B4D-9050-6A994AE5D1E0}"/>
                </a:ext>
              </a:extLst>
            </p:cNvPr>
            <p:cNvSpPr/>
            <p:nvPr/>
          </p:nvSpPr>
          <p:spPr>
            <a:xfrm>
              <a:off x="3533815" y="6112019"/>
              <a:ext cx="720000" cy="720000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65" name="Рисунок 64" descr="Круг со стрелкой влево контур">
              <a:extLst>
                <a:ext uri="{FF2B5EF4-FFF2-40B4-BE49-F238E27FC236}">
                  <a16:creationId xmlns:a16="http://schemas.microsoft.com/office/drawing/2014/main" id="{31E7E523-8065-4823-8B98-AAED3C6C0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5400000">
              <a:off x="3557102" y="6076036"/>
              <a:ext cx="720000" cy="720000"/>
            </a:xfrm>
            <a:prstGeom prst="rect">
              <a:avLst/>
            </a:prstGeom>
          </p:spPr>
        </p:pic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A4D55E97-3D2F-4C8A-8579-3E1BA7E7443B}"/>
              </a:ext>
            </a:extLst>
          </p:cNvPr>
          <p:cNvSpPr txBox="1"/>
          <p:nvPr/>
        </p:nvSpPr>
        <p:spPr>
          <a:xfrm>
            <a:off x="17685049" y="1912422"/>
            <a:ext cx="6113679" cy="1129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Принятие управленческих решений</a:t>
            </a:r>
            <a:endParaRPr kumimoji="0" lang="ru-RU" sz="3200" i="1" u="none" strike="noStrike" cap="none" spc="0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FillTx/>
              <a:sym typeface="Helvetica Light"/>
            </a:endParaRPr>
          </a:p>
        </p:txBody>
      </p: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3C3B03FA-4710-4445-B001-B2714CFE7D6E}"/>
              </a:ext>
            </a:extLst>
          </p:cNvPr>
          <p:cNvCxnSpPr>
            <a:cxnSpLocks/>
          </p:cNvCxnSpPr>
          <p:nvPr/>
        </p:nvCxnSpPr>
        <p:spPr>
          <a:xfrm flipH="1">
            <a:off x="16944528" y="3257600"/>
            <a:ext cx="7011272" cy="0"/>
          </a:xfrm>
          <a:prstGeom prst="lin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  <a:headEnd type="oval"/>
            <a:tailEnd type="oval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00C69779-CACC-4F57-8E32-AE28FD1DE5BC}"/>
              </a:ext>
            </a:extLst>
          </p:cNvPr>
          <p:cNvSpPr txBox="1"/>
          <p:nvPr/>
        </p:nvSpPr>
        <p:spPr>
          <a:xfrm>
            <a:off x="18110410" y="11006198"/>
            <a:ext cx="5752157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tx1"/>
                </a:solidFill>
              </a:rPr>
              <a:t>Разработка дорожной карты  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Light"/>
            </a:endParaRPr>
          </a:p>
        </p:txBody>
      </p:sp>
      <p:pic>
        <p:nvPicPr>
          <p:cNvPr id="57" name="Рисунок 56" descr="Диаграмма Ганта контур">
            <a:extLst>
              <a:ext uri="{FF2B5EF4-FFF2-40B4-BE49-F238E27FC236}">
                <a16:creationId xmlns:a16="http://schemas.microsoft.com/office/drawing/2014/main" id="{437C4384-7310-474C-9740-67FE23E8C4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6998838" y="10840144"/>
            <a:ext cx="914400" cy="91440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F9F77BD7-3A2A-4671-89D7-FF8D59ACEDBB}"/>
              </a:ext>
            </a:extLst>
          </p:cNvPr>
          <p:cNvSpPr txBox="1"/>
          <p:nvPr/>
        </p:nvSpPr>
        <p:spPr>
          <a:xfrm>
            <a:off x="9908144" y="3562871"/>
            <a:ext cx="6002398" cy="10060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tx1"/>
                </a:solidFill>
              </a:rPr>
              <a:t>Анализ и оценка безопасности решений по ВЭ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9706964-3267-4C07-B2C4-CE4BE4ABEB09}"/>
              </a:ext>
            </a:extLst>
          </p:cNvPr>
          <p:cNvSpPr txBox="1"/>
          <p:nvPr/>
        </p:nvSpPr>
        <p:spPr>
          <a:xfrm>
            <a:off x="9908144" y="4905973"/>
            <a:ext cx="6002398" cy="10060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tx1"/>
                </a:solidFill>
              </a:rPr>
              <a:t>Прогноз объемов образования различных категорий отходов 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3339D35-4E3D-4D92-969E-B6D8D1E3186C}"/>
              </a:ext>
            </a:extLst>
          </p:cNvPr>
          <p:cNvSpPr txBox="1"/>
          <p:nvPr/>
        </p:nvSpPr>
        <p:spPr>
          <a:xfrm>
            <a:off x="9908144" y="10278383"/>
            <a:ext cx="6292407" cy="10060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tx1"/>
                </a:solidFill>
              </a:rPr>
              <a:t>Риск-анализ и анализ неопределенностей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2D301B2-22EC-433E-B7EE-F240FED41F1B}"/>
              </a:ext>
            </a:extLst>
          </p:cNvPr>
          <p:cNvSpPr txBox="1"/>
          <p:nvPr/>
        </p:nvSpPr>
        <p:spPr>
          <a:xfrm>
            <a:off x="9908144" y="6249075"/>
            <a:ext cx="6292407" cy="10060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tx1"/>
                </a:solidFill>
              </a:rPr>
              <a:t>Технико- и финансово- экономический анализ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5F9EB4B-CD98-4472-B78C-04EA431B6C8F}"/>
              </a:ext>
            </a:extLst>
          </p:cNvPr>
          <p:cNvSpPr txBox="1"/>
          <p:nvPr/>
        </p:nvSpPr>
        <p:spPr>
          <a:xfrm>
            <a:off x="9908144" y="7592177"/>
            <a:ext cx="6292407" cy="10060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tx1"/>
                </a:solidFill>
              </a:rPr>
              <a:t>Оценка объемов необходимых ресурсов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875E2500-B636-4602-A632-A2A0BA9C6B47}"/>
              </a:ext>
            </a:extLst>
          </p:cNvPr>
          <p:cNvCxnSpPr>
            <a:cxnSpLocks/>
          </p:cNvCxnSpPr>
          <p:nvPr/>
        </p:nvCxnSpPr>
        <p:spPr>
          <a:xfrm flipH="1">
            <a:off x="8447584" y="3257600"/>
            <a:ext cx="7825064" cy="0"/>
          </a:xfrm>
          <a:prstGeom prst="lin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  <a:headEnd type="oval"/>
            <a:tailEnd type="oval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8" name="Рисунок 67" descr="Значок &quot;Вопросительный знак&quot; контур">
            <a:extLst>
              <a:ext uri="{FF2B5EF4-FFF2-40B4-BE49-F238E27FC236}">
                <a16:creationId xmlns:a16="http://schemas.microsoft.com/office/drawing/2014/main" id="{90E754C8-15B6-4236-A44A-8D7B8D78E02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829328" y="3562871"/>
            <a:ext cx="914400" cy="914400"/>
          </a:xfrm>
          <a:prstGeom prst="rect">
            <a:avLst/>
          </a:prstGeom>
        </p:spPr>
      </p:pic>
      <p:pic>
        <p:nvPicPr>
          <p:cNvPr id="82" name="Рисунок 81" descr="Значок &quot;Вопросительный знак&quot; контур">
            <a:extLst>
              <a:ext uri="{FF2B5EF4-FFF2-40B4-BE49-F238E27FC236}">
                <a16:creationId xmlns:a16="http://schemas.microsoft.com/office/drawing/2014/main" id="{EAE57ED4-EDF9-49AA-AB3F-99AAD54BCAE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829328" y="4935488"/>
            <a:ext cx="914400" cy="914400"/>
          </a:xfrm>
          <a:prstGeom prst="rect">
            <a:avLst/>
          </a:prstGeom>
        </p:spPr>
      </p:pic>
      <p:pic>
        <p:nvPicPr>
          <p:cNvPr id="83" name="Рисунок 82" descr="Значок &quot;Вопросительный знак&quot; контур">
            <a:extLst>
              <a:ext uri="{FF2B5EF4-FFF2-40B4-BE49-F238E27FC236}">
                <a16:creationId xmlns:a16="http://schemas.microsoft.com/office/drawing/2014/main" id="{D64CC694-6C4B-4417-9C17-C1AC8FB5E3A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882737" y="10264080"/>
            <a:ext cx="914400" cy="914400"/>
          </a:xfrm>
          <a:prstGeom prst="rect">
            <a:avLst/>
          </a:prstGeom>
        </p:spPr>
      </p:pic>
      <p:pic>
        <p:nvPicPr>
          <p:cNvPr id="84" name="Рисунок 83" descr="Значок &quot;Вопросительный знак&quot; контур">
            <a:extLst>
              <a:ext uri="{FF2B5EF4-FFF2-40B4-BE49-F238E27FC236}">
                <a16:creationId xmlns:a16="http://schemas.microsoft.com/office/drawing/2014/main" id="{FB1624FB-54D4-4736-BA74-C191AE60599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829328" y="6303640"/>
            <a:ext cx="914400" cy="914400"/>
          </a:xfrm>
          <a:prstGeom prst="rect">
            <a:avLst/>
          </a:prstGeom>
        </p:spPr>
      </p:pic>
      <p:pic>
        <p:nvPicPr>
          <p:cNvPr id="85" name="Рисунок 84" descr="Значок &quot;Вопросительный знак&quot; контур">
            <a:extLst>
              <a:ext uri="{FF2B5EF4-FFF2-40B4-BE49-F238E27FC236}">
                <a16:creationId xmlns:a16="http://schemas.microsoft.com/office/drawing/2014/main" id="{6E4C1CDB-5974-4B13-8E5E-D86B6412B58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846667" y="7578080"/>
            <a:ext cx="914400" cy="914400"/>
          </a:xfrm>
          <a:prstGeom prst="rect">
            <a:avLst/>
          </a:prstGeom>
        </p:spPr>
      </p:pic>
      <p:sp>
        <p:nvSpPr>
          <p:cNvPr id="71" name="Заголовок 2">
            <a:extLst>
              <a:ext uri="{FF2B5EF4-FFF2-40B4-BE49-F238E27FC236}">
                <a16:creationId xmlns:a16="http://schemas.microsoft.com/office/drawing/2014/main" id="{1D7B9CDF-7CBD-4B4C-B5E1-0833E2913CD8}"/>
              </a:ext>
            </a:extLst>
          </p:cNvPr>
          <p:cNvSpPr txBox="1">
            <a:spLocks/>
          </p:cNvSpPr>
          <p:nvPr/>
        </p:nvSpPr>
        <p:spPr>
          <a:xfrm>
            <a:off x="1183160" y="-126776"/>
            <a:ext cx="19246547" cy="1946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>
            <a:lvl1pPr marL="0" marR="0" indent="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/>
            <a:r>
              <a:rPr lang="ru-RU" sz="4000" dirty="0">
                <a:solidFill>
                  <a:srgbClr val="0064C8"/>
                </a:solidFill>
              </a:rPr>
              <a:t>Для комплексного анализа</a:t>
            </a:r>
            <a:r>
              <a:rPr lang="en-US" sz="4000" dirty="0">
                <a:solidFill>
                  <a:srgbClr val="0064C8"/>
                </a:solidFill>
              </a:rPr>
              <a:t> </a:t>
            </a:r>
            <a:r>
              <a:rPr lang="ru-RU" sz="4000" dirty="0">
                <a:solidFill>
                  <a:srgbClr val="0064C8"/>
                </a:solidFill>
              </a:rPr>
              <a:t>и оперативного обоснования эффективности решения в части ВЭ ЯРОО необходимо разработать методологию и программное обеспечение для управления данными</a:t>
            </a:r>
            <a:endParaRPr lang="en-US" sz="4000" dirty="0">
              <a:solidFill>
                <a:srgbClr val="0064C8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5494606-9AC4-482F-920E-69BDF91A6321}"/>
              </a:ext>
            </a:extLst>
          </p:cNvPr>
          <p:cNvSpPr txBox="1"/>
          <p:nvPr/>
        </p:nvSpPr>
        <p:spPr>
          <a:xfrm>
            <a:off x="167824" y="6241613"/>
            <a:ext cx="7219765" cy="5443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R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2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Light"/>
              </a:rPr>
              <a:t>Анали</a:t>
            </a:r>
            <a:r>
              <a:rPr lang="ru-RU" sz="2600" dirty="0">
                <a:solidFill>
                  <a:schemeClr val="tx1"/>
                </a:solidFill>
              </a:rPr>
              <a:t>з технической документации</a:t>
            </a:r>
            <a:endParaRPr kumimoji="0" lang="ru-RU" sz="2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Ligh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2531559-CD38-4216-986F-8122B7B08F79}"/>
              </a:ext>
            </a:extLst>
          </p:cNvPr>
          <p:cNvSpPr txBox="1"/>
          <p:nvPr/>
        </p:nvSpPr>
        <p:spPr>
          <a:xfrm>
            <a:off x="240306" y="9704516"/>
            <a:ext cx="7703221" cy="5443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R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2600" dirty="0">
                <a:solidFill>
                  <a:schemeClr val="tx1"/>
                </a:solidFill>
              </a:rPr>
              <a:t>Д</a:t>
            </a:r>
            <a:r>
              <a:rPr kumimoji="0" lang="ru-RU" sz="2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Light"/>
              </a:rPr>
              <a:t>анные КИРО по тех. состоянию</a:t>
            </a:r>
            <a:r>
              <a:rPr kumimoji="0" lang="ru-RU" sz="2600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Light"/>
              </a:rPr>
              <a:t> и </a:t>
            </a:r>
            <a:r>
              <a:rPr kumimoji="0" lang="ru-RU" sz="2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Light"/>
              </a:rPr>
              <a:t>загрязнениям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5F9EB4B-CD98-4472-B78C-04EA431B6C8F}"/>
              </a:ext>
            </a:extLst>
          </p:cNvPr>
          <p:cNvSpPr txBox="1"/>
          <p:nvPr/>
        </p:nvSpPr>
        <p:spPr>
          <a:xfrm>
            <a:off x="9908144" y="8935279"/>
            <a:ext cx="6292407" cy="10060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tx1"/>
                </a:solidFill>
              </a:rPr>
              <a:t>Анализ достаточности имеющейся инфраструктуры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81" name="Рисунок 80" descr="Значок &quot;Вопросительный знак&quot; контур">
            <a:extLst>
              <a:ext uri="{FF2B5EF4-FFF2-40B4-BE49-F238E27FC236}">
                <a16:creationId xmlns:a16="http://schemas.microsoft.com/office/drawing/2014/main" id="{6E4C1CDB-5974-4B13-8E5E-D86B6412B58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833723" y="8967936"/>
            <a:ext cx="914400" cy="9144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19BDEB70-F84E-4552-934F-9AA280CAD4D1}"/>
              </a:ext>
            </a:extLst>
          </p:cNvPr>
          <p:cNvSpPr txBox="1"/>
          <p:nvPr/>
        </p:nvSpPr>
        <p:spPr>
          <a:xfrm>
            <a:off x="9311680" y="11559627"/>
            <a:ext cx="5760640" cy="13445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600" b="1" dirty="0">
                <a:solidFill>
                  <a:srgbClr val="0064C8"/>
                </a:solidFill>
              </a:rPr>
              <a:t>Для оперативного обоснования решения необходимо разработать программное обеспечение!</a:t>
            </a:r>
            <a:endParaRPr kumimoji="0" lang="ru-RU" sz="2600" u="none" strike="noStrike" cap="none" spc="0" normalizeH="0" baseline="0" dirty="0">
              <a:ln>
                <a:noFill/>
              </a:ln>
              <a:solidFill>
                <a:srgbClr val="0064C8"/>
              </a:solidFill>
              <a:effectLst/>
              <a:uFillTx/>
              <a:sym typeface="Helvetica Light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BDDEFB9-E8D1-4642-BD6F-7CACDF196A1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33767" y="13189193"/>
            <a:ext cx="315791" cy="513601"/>
          </a:xfrm>
        </p:spPr>
        <p:txBody>
          <a:bodyPr/>
          <a:lstStyle/>
          <a:p>
            <a:fld id="{86CB4B4D-7CA3-9044-876B-883B54F8677D}" type="slidenum">
              <a:rPr lang="ru-RU" smtClean="0">
                <a:solidFill>
                  <a:srgbClr val="0064C8"/>
                </a:solidFill>
              </a:rPr>
              <a:t>3</a:t>
            </a:fld>
            <a:endParaRPr lang="ru-RU" dirty="0">
              <a:solidFill>
                <a:srgbClr val="006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7650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B24728A-1D89-4BA6-BBBB-D4E2AC5863F2}"/>
              </a:ext>
            </a:extLst>
          </p:cNvPr>
          <p:cNvCxnSpPr>
            <a:cxnSpLocks/>
          </p:cNvCxnSpPr>
          <p:nvPr/>
        </p:nvCxnSpPr>
        <p:spPr>
          <a:xfrm>
            <a:off x="8087544" y="1985484"/>
            <a:ext cx="0" cy="10921188"/>
          </a:xfrm>
          <a:prstGeom prst="line">
            <a:avLst/>
          </a:prstGeom>
          <a:noFill/>
          <a:ln w="25400" cap="flat">
            <a:solidFill>
              <a:srgbClr val="0064C8"/>
            </a:solidFill>
            <a:prstDash val="solid"/>
            <a:miter lim="400000"/>
            <a:headEnd type="oval"/>
            <a:tailEnd type="oval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2" name="Заголовок 2">
            <a:extLst>
              <a:ext uri="{FF2B5EF4-FFF2-40B4-BE49-F238E27FC236}">
                <a16:creationId xmlns:a16="http://schemas.microsoft.com/office/drawing/2014/main" id="{1D7B9CDF-7CBD-4B4C-B5E1-0833E2913CD8}"/>
              </a:ext>
            </a:extLst>
          </p:cNvPr>
          <p:cNvSpPr txBox="1">
            <a:spLocks/>
          </p:cNvSpPr>
          <p:nvPr/>
        </p:nvSpPr>
        <p:spPr>
          <a:xfrm>
            <a:off x="1030760" y="-21040"/>
            <a:ext cx="19246547" cy="1946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>
            <a:lvl1pPr marL="0" marR="0" indent="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/>
            <a:endParaRPr lang="en-US" sz="4800" dirty="0">
              <a:solidFill>
                <a:srgbClr val="0064C8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FC7710-62BC-4ECB-8F25-9818D968BEB6}"/>
              </a:ext>
            </a:extLst>
          </p:cNvPr>
          <p:cNvSpPr txBox="1"/>
          <p:nvPr/>
        </p:nvSpPr>
        <p:spPr>
          <a:xfrm>
            <a:off x="18142930" y="3537248"/>
            <a:ext cx="6002398" cy="10060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tx1"/>
                </a:solidFill>
              </a:rPr>
              <a:t>Формирование критериев принятия решения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C6DE53-F0CB-4774-90C8-C601AF298FFD}"/>
              </a:ext>
            </a:extLst>
          </p:cNvPr>
          <p:cNvSpPr txBox="1"/>
          <p:nvPr/>
        </p:nvSpPr>
        <p:spPr>
          <a:xfrm>
            <a:off x="18142930" y="5031038"/>
            <a:ext cx="6002398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tx1"/>
                </a:solidFill>
              </a:rPr>
              <a:t>Разработка концепции ВЭ ЯРОО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EB4443-3CE7-401E-8C67-A1D2719A2771}"/>
              </a:ext>
            </a:extLst>
          </p:cNvPr>
          <p:cNvSpPr txBox="1"/>
          <p:nvPr/>
        </p:nvSpPr>
        <p:spPr>
          <a:xfrm>
            <a:off x="18112330" y="6093940"/>
            <a:ext cx="6002398" cy="14369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tx1"/>
                </a:solidFill>
              </a:rPr>
              <a:t>Планирование движения потоков отходов и нагрузки на инфраструктуру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613512-65B0-4944-A102-183D207B1D58}"/>
              </a:ext>
            </a:extLst>
          </p:cNvPr>
          <p:cNvSpPr txBox="1"/>
          <p:nvPr/>
        </p:nvSpPr>
        <p:spPr>
          <a:xfrm>
            <a:off x="18095157" y="8018617"/>
            <a:ext cx="6002398" cy="14369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Обоснование необходимости</a:t>
            </a:r>
            <a:r>
              <a:rPr kumimoji="0" lang="ru-RU" sz="2800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сооружения новой инфраструктуры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6" name="Рисунок 5" descr="Молоток1 контур">
            <a:extLst>
              <a:ext uri="{FF2B5EF4-FFF2-40B4-BE49-F238E27FC236}">
                <a16:creationId xmlns:a16="http://schemas.microsoft.com/office/drawing/2014/main" id="{612022FB-F316-4A7B-8F7C-5CFD6FAC3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17015" y="3563936"/>
            <a:ext cx="914400" cy="914400"/>
          </a:xfrm>
          <a:prstGeom prst="rect">
            <a:avLst/>
          </a:prstGeom>
        </p:spPr>
      </p:pic>
      <p:pic>
        <p:nvPicPr>
          <p:cNvPr id="9" name="Рисунок 8" descr="Схема с ветвлением контур">
            <a:extLst>
              <a:ext uri="{FF2B5EF4-FFF2-40B4-BE49-F238E27FC236}">
                <a16:creationId xmlns:a16="http://schemas.microsoft.com/office/drawing/2014/main" id="{918FD85B-87D1-4303-A761-2E5A12978D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17017015" y="4863480"/>
            <a:ext cx="914400" cy="914400"/>
          </a:xfrm>
          <a:prstGeom prst="rect">
            <a:avLst/>
          </a:prstGeom>
        </p:spPr>
      </p:pic>
      <p:pic>
        <p:nvPicPr>
          <p:cNvPr id="15" name="Рисунок 14" descr="Фабрика контур">
            <a:extLst>
              <a:ext uri="{FF2B5EF4-FFF2-40B4-BE49-F238E27FC236}">
                <a16:creationId xmlns:a16="http://schemas.microsoft.com/office/drawing/2014/main" id="{E51F7841-47F7-4330-898E-4F8E54A259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013854" y="8319864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A3796D-2BAF-4612-946A-9BAD0D76708D}"/>
              </a:ext>
            </a:extLst>
          </p:cNvPr>
          <p:cNvSpPr txBox="1"/>
          <p:nvPr/>
        </p:nvSpPr>
        <p:spPr>
          <a:xfrm>
            <a:off x="18095157" y="9943294"/>
            <a:ext cx="6002398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tx1"/>
                </a:solidFill>
              </a:rPr>
              <a:t>Разработка проекта ВЭ ЯРОО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Light"/>
            </a:endParaRPr>
          </a:p>
        </p:txBody>
      </p:sp>
      <p:pic>
        <p:nvPicPr>
          <p:cNvPr id="17" name="Рисунок 16" descr="Диаграмма рассеяния контур">
            <a:extLst>
              <a:ext uri="{FF2B5EF4-FFF2-40B4-BE49-F238E27FC236}">
                <a16:creationId xmlns:a16="http://schemas.microsoft.com/office/drawing/2014/main" id="{2156A54A-0B74-4BBB-AE70-ECF4A0489A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980661" y="6375648"/>
            <a:ext cx="914400" cy="914400"/>
          </a:xfrm>
          <a:prstGeom prst="rect">
            <a:avLst/>
          </a:prstGeom>
        </p:spPr>
      </p:pic>
      <p:pic>
        <p:nvPicPr>
          <p:cNvPr id="19" name="Рисунок 18" descr="Документ контур">
            <a:extLst>
              <a:ext uri="{FF2B5EF4-FFF2-40B4-BE49-F238E27FC236}">
                <a16:creationId xmlns:a16="http://schemas.microsoft.com/office/drawing/2014/main" id="{2F4D6714-6967-4670-AC9A-F0C8809842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017015" y="9738320"/>
            <a:ext cx="914400" cy="914400"/>
          </a:xfrm>
          <a:prstGeom prst="rect">
            <a:avLst/>
          </a:prstGeom>
        </p:spPr>
      </p:pic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886C4A59-F1CF-4C9A-9140-9EAC0796813A}"/>
              </a:ext>
            </a:extLst>
          </p:cNvPr>
          <p:cNvCxnSpPr>
            <a:cxnSpLocks/>
          </p:cNvCxnSpPr>
          <p:nvPr/>
        </p:nvCxnSpPr>
        <p:spPr>
          <a:xfrm>
            <a:off x="16512480" y="1985484"/>
            <a:ext cx="0" cy="10921188"/>
          </a:xfrm>
          <a:prstGeom prst="line">
            <a:avLst/>
          </a:prstGeom>
          <a:noFill/>
          <a:ln w="25400" cap="flat">
            <a:solidFill>
              <a:srgbClr val="0064C8"/>
            </a:solidFill>
            <a:prstDash val="solid"/>
            <a:miter lim="400000"/>
            <a:headEnd type="oval"/>
            <a:tailEnd type="oval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0" name="Picture 2">
            <a:extLst>
              <a:ext uri="{FF2B5EF4-FFF2-40B4-BE49-F238E27FC236}">
                <a16:creationId xmlns:a16="http://schemas.microsoft.com/office/drawing/2014/main" id="{41E15799-CB58-45EF-BD08-73327EDAD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3" b="7703"/>
          <a:stretch/>
        </p:blipFill>
        <p:spPr bwMode="auto">
          <a:xfrm>
            <a:off x="2090315" y="10333072"/>
            <a:ext cx="3734262" cy="271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F1BDA40-FF5F-4F57-A525-47A707CEF346}"/>
              </a:ext>
            </a:extLst>
          </p:cNvPr>
          <p:cNvSpPr txBox="1"/>
          <p:nvPr/>
        </p:nvSpPr>
        <p:spPr>
          <a:xfrm>
            <a:off x="319645" y="1879381"/>
            <a:ext cx="7479867" cy="1129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Сбор и систематизация данных о</a:t>
            </a:r>
            <a:r>
              <a:rPr kumimoji="0" lang="ru-RU" sz="3200" b="1" i="1" u="none" strike="noStrike" cap="none" spc="0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ЯРОО</a:t>
            </a:r>
            <a:endParaRPr kumimoji="0" lang="ru-RU" sz="3200" b="1" i="1" u="none" strike="noStrike" cap="none" spc="0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5E4D7EF2-D9E7-4568-A17A-93C5D0D88772}"/>
              </a:ext>
            </a:extLst>
          </p:cNvPr>
          <p:cNvCxnSpPr>
            <a:cxnSpLocks/>
          </p:cNvCxnSpPr>
          <p:nvPr/>
        </p:nvCxnSpPr>
        <p:spPr>
          <a:xfrm flipH="1">
            <a:off x="118464" y="3257600"/>
            <a:ext cx="7825064" cy="0"/>
          </a:xfrm>
          <a:prstGeom prst="lin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  <a:headEnd type="oval"/>
            <a:tailEnd type="oval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DFDB926-4418-429D-9D7B-759742666C78}"/>
              </a:ext>
            </a:extLst>
          </p:cNvPr>
          <p:cNvSpPr txBox="1"/>
          <p:nvPr/>
        </p:nvSpPr>
        <p:spPr>
          <a:xfrm>
            <a:off x="167824" y="3303766"/>
            <a:ext cx="5379553" cy="5443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R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2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Лазерное сканирование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87FF6801-8E6A-48B3-A597-201B97B3437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8"/>
          <a:stretch/>
        </p:blipFill>
        <p:spPr>
          <a:xfrm>
            <a:off x="1158958" y="6827639"/>
            <a:ext cx="5596976" cy="2838673"/>
          </a:xfrm>
          <a:prstGeom prst="rect">
            <a:avLst/>
          </a:prstGeom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095AA0B3-BC16-434C-A5C3-FF1841738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80" b="87292" l="5111" r="95311">
                        <a14:foregroundMark x1="5163" y1="68079" x2="8430" y2="80938"/>
                        <a14:foregroundMark x1="91728" y1="10287" x2="90095" y2="29047"/>
                        <a14:foregroundMark x1="95311" y1="16490" x2="95311" y2="29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7" r="1620" b="2737"/>
          <a:stretch/>
        </p:blipFill>
        <p:spPr bwMode="auto">
          <a:xfrm>
            <a:off x="767229" y="3257600"/>
            <a:ext cx="6380434" cy="312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ABAC8A22-6B29-4221-B994-DAD1DD2765FF}"/>
              </a:ext>
            </a:extLst>
          </p:cNvPr>
          <p:cNvGrpSpPr/>
          <p:nvPr/>
        </p:nvGrpSpPr>
        <p:grpSpPr>
          <a:xfrm rot="16200000">
            <a:off x="7733852" y="7139685"/>
            <a:ext cx="743287" cy="755983"/>
            <a:chOff x="3533815" y="6076036"/>
            <a:chExt cx="743287" cy="755983"/>
          </a:xfrm>
          <a:noFill/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1DDD2982-112C-487C-B739-BCBB6F967915}"/>
                </a:ext>
              </a:extLst>
            </p:cNvPr>
            <p:cNvSpPr/>
            <p:nvPr/>
          </p:nvSpPr>
          <p:spPr>
            <a:xfrm>
              <a:off x="3533815" y="6112019"/>
              <a:ext cx="720000" cy="720000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62" name="Рисунок 61" descr="Круг со стрелкой влево контур">
              <a:extLst>
                <a:ext uri="{FF2B5EF4-FFF2-40B4-BE49-F238E27FC236}">
                  <a16:creationId xmlns:a16="http://schemas.microsoft.com/office/drawing/2014/main" id="{EBD88F57-70B5-45D1-A011-23671BCCA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5400000">
              <a:off x="3557102" y="6076036"/>
              <a:ext cx="720000" cy="72000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94C22F33-99A1-428C-BEED-373AB14F3440}"/>
              </a:ext>
            </a:extLst>
          </p:cNvPr>
          <p:cNvGrpSpPr/>
          <p:nvPr/>
        </p:nvGrpSpPr>
        <p:grpSpPr>
          <a:xfrm rot="16200000">
            <a:off x="16158788" y="7139684"/>
            <a:ext cx="743287" cy="755983"/>
            <a:chOff x="3533815" y="6076036"/>
            <a:chExt cx="743287" cy="755983"/>
          </a:xfrm>
          <a:noFill/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B890FF8F-C0E6-4B4D-9050-6A994AE5D1E0}"/>
                </a:ext>
              </a:extLst>
            </p:cNvPr>
            <p:cNvSpPr/>
            <p:nvPr/>
          </p:nvSpPr>
          <p:spPr>
            <a:xfrm>
              <a:off x="3533815" y="6112019"/>
              <a:ext cx="720000" cy="720000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65" name="Рисунок 64" descr="Круг со стрелкой влево контур">
              <a:extLst>
                <a:ext uri="{FF2B5EF4-FFF2-40B4-BE49-F238E27FC236}">
                  <a16:creationId xmlns:a16="http://schemas.microsoft.com/office/drawing/2014/main" id="{31E7E523-8065-4823-8B98-AAED3C6C0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5400000">
              <a:off x="3557102" y="6076036"/>
              <a:ext cx="720000" cy="720000"/>
            </a:xfrm>
            <a:prstGeom prst="rect">
              <a:avLst/>
            </a:prstGeom>
          </p:spPr>
        </p:pic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A4D55E97-3D2F-4C8A-8579-3E1BA7E7443B}"/>
              </a:ext>
            </a:extLst>
          </p:cNvPr>
          <p:cNvSpPr txBox="1"/>
          <p:nvPr/>
        </p:nvSpPr>
        <p:spPr>
          <a:xfrm>
            <a:off x="17520592" y="1879381"/>
            <a:ext cx="6113679" cy="1129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Принятие управленческих решений</a:t>
            </a:r>
            <a:endParaRPr kumimoji="0" lang="ru-RU" sz="3200" i="1" u="none" strike="noStrike" cap="none" spc="0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FillTx/>
              <a:sym typeface="Helvetica Light"/>
            </a:endParaRPr>
          </a:p>
        </p:txBody>
      </p: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3C3B03FA-4710-4445-B001-B2714CFE7D6E}"/>
              </a:ext>
            </a:extLst>
          </p:cNvPr>
          <p:cNvCxnSpPr>
            <a:cxnSpLocks/>
          </p:cNvCxnSpPr>
          <p:nvPr/>
        </p:nvCxnSpPr>
        <p:spPr>
          <a:xfrm flipH="1">
            <a:off x="16944528" y="3257600"/>
            <a:ext cx="7011272" cy="0"/>
          </a:xfrm>
          <a:prstGeom prst="lin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  <a:headEnd type="oval"/>
            <a:tailEnd type="oval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00C69779-CACC-4F57-8E32-AE28FD1DE5BC}"/>
              </a:ext>
            </a:extLst>
          </p:cNvPr>
          <p:cNvSpPr txBox="1"/>
          <p:nvPr/>
        </p:nvSpPr>
        <p:spPr>
          <a:xfrm>
            <a:off x="18110410" y="11006198"/>
            <a:ext cx="5752157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tx1"/>
                </a:solidFill>
              </a:rPr>
              <a:t>Разработка дорожной карты  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Light"/>
            </a:endParaRPr>
          </a:p>
        </p:txBody>
      </p:sp>
      <p:pic>
        <p:nvPicPr>
          <p:cNvPr id="57" name="Рисунок 56" descr="Диаграмма Ганта контур">
            <a:extLst>
              <a:ext uri="{FF2B5EF4-FFF2-40B4-BE49-F238E27FC236}">
                <a16:creationId xmlns:a16="http://schemas.microsoft.com/office/drawing/2014/main" id="{437C4384-7310-474C-9740-67FE23E8C4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7013854" y="10840144"/>
            <a:ext cx="914400" cy="914400"/>
          </a:xfrm>
          <a:prstGeom prst="rect">
            <a:avLst/>
          </a:prstGeom>
        </p:spPr>
      </p:pic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875E2500-B636-4602-A632-A2A0BA9C6B47}"/>
              </a:ext>
            </a:extLst>
          </p:cNvPr>
          <p:cNvCxnSpPr>
            <a:cxnSpLocks/>
          </p:cNvCxnSpPr>
          <p:nvPr/>
        </p:nvCxnSpPr>
        <p:spPr>
          <a:xfrm flipH="1">
            <a:off x="8447584" y="3257600"/>
            <a:ext cx="7825064" cy="0"/>
          </a:xfrm>
          <a:prstGeom prst="lin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  <a:headEnd type="oval"/>
            <a:tailEnd type="oval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1" name="Заголовок 2">
            <a:extLst>
              <a:ext uri="{FF2B5EF4-FFF2-40B4-BE49-F238E27FC236}">
                <a16:creationId xmlns:a16="http://schemas.microsoft.com/office/drawing/2014/main" id="{1D7B9CDF-7CBD-4B4C-B5E1-0833E2913CD8}"/>
              </a:ext>
            </a:extLst>
          </p:cNvPr>
          <p:cNvSpPr txBox="1">
            <a:spLocks/>
          </p:cNvSpPr>
          <p:nvPr/>
        </p:nvSpPr>
        <p:spPr>
          <a:xfrm>
            <a:off x="1183160" y="-126776"/>
            <a:ext cx="19246547" cy="1946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>
            <a:lvl1pPr marL="0" marR="0" indent="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/>
            <a:r>
              <a:rPr lang="ru-RU" sz="4800" dirty="0">
                <a:solidFill>
                  <a:srgbClr val="0064C8"/>
                </a:solidFill>
              </a:rPr>
              <a:t>Одним из примеров такого программного обеспечения является </a:t>
            </a:r>
            <a:r>
              <a:rPr lang="en-US" sz="4800" dirty="0">
                <a:solidFill>
                  <a:srgbClr val="0064C8"/>
                </a:solidFill>
              </a:rPr>
              <a:t>PLEIADES Smarter Plant Decommissioning</a:t>
            </a:r>
            <a:r>
              <a:rPr lang="ru-RU" sz="4800" dirty="0">
                <a:solidFill>
                  <a:srgbClr val="0064C8"/>
                </a:solidFill>
              </a:rPr>
              <a:t> (</a:t>
            </a:r>
            <a:r>
              <a:rPr lang="en-US" sz="4800" dirty="0">
                <a:solidFill>
                  <a:srgbClr val="0064C8"/>
                </a:solidFill>
              </a:rPr>
              <a:t>EU)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5494606-9AC4-482F-920E-69BDF91A6321}"/>
              </a:ext>
            </a:extLst>
          </p:cNvPr>
          <p:cNvSpPr txBox="1"/>
          <p:nvPr/>
        </p:nvSpPr>
        <p:spPr>
          <a:xfrm>
            <a:off x="167824" y="6241613"/>
            <a:ext cx="7219765" cy="5443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R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2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Light"/>
              </a:rPr>
              <a:t>Анали</a:t>
            </a:r>
            <a:r>
              <a:rPr lang="ru-RU" sz="2600" dirty="0">
                <a:solidFill>
                  <a:schemeClr val="tx1"/>
                </a:solidFill>
              </a:rPr>
              <a:t>з технической документации</a:t>
            </a:r>
            <a:endParaRPr kumimoji="0" lang="ru-RU" sz="2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Ligh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2531559-CD38-4216-986F-8122B7B08F79}"/>
              </a:ext>
            </a:extLst>
          </p:cNvPr>
          <p:cNvSpPr txBox="1"/>
          <p:nvPr/>
        </p:nvSpPr>
        <p:spPr>
          <a:xfrm>
            <a:off x="240306" y="9677297"/>
            <a:ext cx="7703221" cy="598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R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2600" dirty="0">
                <a:solidFill>
                  <a:schemeClr val="tx1"/>
                </a:solidFill>
              </a:rPr>
              <a:t>Д</a:t>
            </a:r>
            <a:r>
              <a:rPr kumimoji="0" lang="ru-RU" sz="2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Light"/>
              </a:rPr>
              <a:t>анных КИРО по тех. состоянию</a:t>
            </a:r>
            <a:r>
              <a:rPr kumimoji="0" lang="ru-RU" sz="2600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Light"/>
              </a:rPr>
              <a:t> и </a:t>
            </a:r>
            <a:r>
              <a:rPr kumimoji="0" lang="ru-RU" sz="2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Light"/>
              </a:rPr>
              <a:t>загрязнениям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782006" y="4046775"/>
            <a:ext cx="7154410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64C8"/>
                </a:solidFill>
              </a:rPr>
              <a:t>PLEIADES, the Smarter Plant Decommissioning</a:t>
            </a:r>
            <a:r>
              <a:rPr lang="ru-RU" sz="2800" dirty="0">
                <a:solidFill>
                  <a:srgbClr val="0064C8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– экосистема для систематизации данных и оптимизации процессов по ВЭ ЯРОО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</a:rPr>
              <a:t>Была презентована 15 сентября 2021 на конференции </a:t>
            </a:r>
            <a:r>
              <a:rPr lang="en-US" sz="2800" dirty="0">
                <a:solidFill>
                  <a:schemeClr val="tx1"/>
                </a:solidFill>
              </a:rPr>
              <a:t>DEM-2021</a:t>
            </a:r>
            <a:endParaRPr lang="ru-RU" sz="2800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</a:rPr>
              <a:t>Проект финансируется </a:t>
            </a:r>
            <a:r>
              <a:rPr lang="en-US" sz="2800" dirty="0">
                <a:solidFill>
                  <a:schemeClr val="tx1"/>
                </a:solidFill>
              </a:rPr>
              <a:t>European commission</a:t>
            </a:r>
            <a:endParaRPr lang="ru-RU" sz="2800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</a:rPr>
              <a:t>Плановый срок окончания разработки – август 2023 г.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</a:rPr>
              <a:t>Ссылка на презентацию:</a:t>
            </a:r>
          </a:p>
          <a:p>
            <a:pPr marL="438150" algn="l"/>
            <a:r>
              <a:rPr lang="en-US" sz="2800" dirty="0">
                <a:solidFill>
                  <a:srgbClr val="0064C8"/>
                </a:solidFill>
              </a:rPr>
              <a:t>https://ife.no/wp-content/uploads/2021/03/1.06-Istvan-Szoke-PLEIADES.pdf</a:t>
            </a:r>
            <a:endParaRPr lang="ru-RU" sz="2800" dirty="0">
              <a:solidFill>
                <a:srgbClr val="0064C8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712" y="1630316"/>
            <a:ext cx="5662286" cy="162728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D24ACC-5669-4E8E-A8E5-5C483BDEA5F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33767" y="13189193"/>
            <a:ext cx="315791" cy="513601"/>
          </a:xfrm>
        </p:spPr>
        <p:txBody>
          <a:bodyPr/>
          <a:lstStyle/>
          <a:p>
            <a:fld id="{86CB4B4D-7CA3-9044-876B-883B54F8677D}" type="slidenum">
              <a:rPr lang="ru-RU" smtClean="0">
                <a:solidFill>
                  <a:srgbClr val="0064C8"/>
                </a:solidFill>
              </a:rPr>
              <a:t>4</a:t>
            </a:fld>
            <a:endParaRPr lang="ru-RU" dirty="0">
              <a:solidFill>
                <a:srgbClr val="006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37908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B24728A-1D89-4BA6-BBBB-D4E2AC5863F2}"/>
              </a:ext>
            </a:extLst>
          </p:cNvPr>
          <p:cNvCxnSpPr>
            <a:cxnSpLocks/>
          </p:cNvCxnSpPr>
          <p:nvPr/>
        </p:nvCxnSpPr>
        <p:spPr>
          <a:xfrm>
            <a:off x="8087544" y="1985484"/>
            <a:ext cx="0" cy="10921188"/>
          </a:xfrm>
          <a:prstGeom prst="line">
            <a:avLst/>
          </a:prstGeom>
          <a:noFill/>
          <a:ln w="25400" cap="flat">
            <a:solidFill>
              <a:srgbClr val="0064C8"/>
            </a:solidFill>
            <a:prstDash val="solid"/>
            <a:miter lim="400000"/>
            <a:headEnd type="oval"/>
            <a:tailEnd type="oval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2" name="Заголовок 2">
            <a:extLst>
              <a:ext uri="{FF2B5EF4-FFF2-40B4-BE49-F238E27FC236}">
                <a16:creationId xmlns:a16="http://schemas.microsoft.com/office/drawing/2014/main" id="{1D7B9CDF-7CBD-4B4C-B5E1-0833E2913CD8}"/>
              </a:ext>
            </a:extLst>
          </p:cNvPr>
          <p:cNvSpPr txBox="1">
            <a:spLocks/>
          </p:cNvSpPr>
          <p:nvPr/>
        </p:nvSpPr>
        <p:spPr>
          <a:xfrm>
            <a:off x="1030760" y="-21040"/>
            <a:ext cx="19246547" cy="1946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>
            <a:lvl1pPr marL="0" marR="0" indent="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/>
            <a:endParaRPr lang="en-US" sz="4800" dirty="0">
              <a:solidFill>
                <a:srgbClr val="0064C8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FC7710-62BC-4ECB-8F25-9818D968BEB6}"/>
              </a:ext>
            </a:extLst>
          </p:cNvPr>
          <p:cNvSpPr txBox="1"/>
          <p:nvPr/>
        </p:nvSpPr>
        <p:spPr>
          <a:xfrm>
            <a:off x="18142930" y="3537248"/>
            <a:ext cx="6002398" cy="10060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tx1"/>
                </a:solidFill>
              </a:rPr>
              <a:t>Формирование критериев принятия решения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C6DE53-F0CB-4774-90C8-C601AF298FFD}"/>
              </a:ext>
            </a:extLst>
          </p:cNvPr>
          <p:cNvSpPr txBox="1"/>
          <p:nvPr/>
        </p:nvSpPr>
        <p:spPr>
          <a:xfrm>
            <a:off x="18142930" y="5031038"/>
            <a:ext cx="6002398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tx1"/>
                </a:solidFill>
              </a:rPr>
              <a:t>Разработка концепции ВЭ ЯРОО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EB4443-3CE7-401E-8C67-A1D2719A2771}"/>
              </a:ext>
            </a:extLst>
          </p:cNvPr>
          <p:cNvSpPr txBox="1"/>
          <p:nvPr/>
        </p:nvSpPr>
        <p:spPr>
          <a:xfrm>
            <a:off x="18112330" y="6093940"/>
            <a:ext cx="6002398" cy="14369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tx1"/>
                </a:solidFill>
              </a:rPr>
              <a:t>Планирование движения потоков отходов и нагрузки на инфраструктуру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613512-65B0-4944-A102-183D207B1D58}"/>
              </a:ext>
            </a:extLst>
          </p:cNvPr>
          <p:cNvSpPr txBox="1"/>
          <p:nvPr/>
        </p:nvSpPr>
        <p:spPr>
          <a:xfrm>
            <a:off x="18095157" y="8018617"/>
            <a:ext cx="6002398" cy="14369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Обоснование необходимости</a:t>
            </a:r>
            <a:r>
              <a:rPr kumimoji="0" lang="ru-RU" sz="2800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сооружения новой инфраструктуры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6" name="Рисунок 5" descr="Молоток1 контур">
            <a:extLst>
              <a:ext uri="{FF2B5EF4-FFF2-40B4-BE49-F238E27FC236}">
                <a16:creationId xmlns:a16="http://schemas.microsoft.com/office/drawing/2014/main" id="{612022FB-F316-4A7B-8F7C-5CFD6FAC3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17015" y="3563936"/>
            <a:ext cx="914400" cy="914400"/>
          </a:xfrm>
          <a:prstGeom prst="rect">
            <a:avLst/>
          </a:prstGeom>
        </p:spPr>
      </p:pic>
      <p:pic>
        <p:nvPicPr>
          <p:cNvPr id="9" name="Рисунок 8" descr="Схема с ветвлением контур">
            <a:extLst>
              <a:ext uri="{FF2B5EF4-FFF2-40B4-BE49-F238E27FC236}">
                <a16:creationId xmlns:a16="http://schemas.microsoft.com/office/drawing/2014/main" id="{918FD85B-87D1-4303-A761-2E5A12978D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17017015" y="4863480"/>
            <a:ext cx="914400" cy="914400"/>
          </a:xfrm>
          <a:prstGeom prst="rect">
            <a:avLst/>
          </a:prstGeom>
        </p:spPr>
      </p:pic>
      <p:pic>
        <p:nvPicPr>
          <p:cNvPr id="15" name="Рисунок 14" descr="Фабрика контур">
            <a:extLst>
              <a:ext uri="{FF2B5EF4-FFF2-40B4-BE49-F238E27FC236}">
                <a16:creationId xmlns:a16="http://schemas.microsoft.com/office/drawing/2014/main" id="{E51F7841-47F7-4330-898E-4F8E54A259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013854" y="8319864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A3796D-2BAF-4612-946A-9BAD0D76708D}"/>
              </a:ext>
            </a:extLst>
          </p:cNvPr>
          <p:cNvSpPr txBox="1"/>
          <p:nvPr/>
        </p:nvSpPr>
        <p:spPr>
          <a:xfrm>
            <a:off x="18095157" y="9943294"/>
            <a:ext cx="6002398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tx1"/>
                </a:solidFill>
              </a:rPr>
              <a:t>Разработка проекта ВЭ ЯРОО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Light"/>
            </a:endParaRPr>
          </a:p>
        </p:txBody>
      </p:sp>
      <p:pic>
        <p:nvPicPr>
          <p:cNvPr id="17" name="Рисунок 16" descr="Диаграмма рассеяния контур">
            <a:extLst>
              <a:ext uri="{FF2B5EF4-FFF2-40B4-BE49-F238E27FC236}">
                <a16:creationId xmlns:a16="http://schemas.microsoft.com/office/drawing/2014/main" id="{2156A54A-0B74-4BBB-AE70-ECF4A0489A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980661" y="6375648"/>
            <a:ext cx="914400" cy="914400"/>
          </a:xfrm>
          <a:prstGeom prst="rect">
            <a:avLst/>
          </a:prstGeom>
        </p:spPr>
      </p:pic>
      <p:pic>
        <p:nvPicPr>
          <p:cNvPr id="19" name="Рисунок 18" descr="Документ контур">
            <a:extLst>
              <a:ext uri="{FF2B5EF4-FFF2-40B4-BE49-F238E27FC236}">
                <a16:creationId xmlns:a16="http://schemas.microsoft.com/office/drawing/2014/main" id="{2F4D6714-6967-4670-AC9A-F0C8809842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017015" y="9738320"/>
            <a:ext cx="914400" cy="914400"/>
          </a:xfrm>
          <a:prstGeom prst="rect">
            <a:avLst/>
          </a:prstGeom>
        </p:spPr>
      </p:pic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886C4A59-F1CF-4C9A-9140-9EAC0796813A}"/>
              </a:ext>
            </a:extLst>
          </p:cNvPr>
          <p:cNvCxnSpPr>
            <a:cxnSpLocks/>
          </p:cNvCxnSpPr>
          <p:nvPr/>
        </p:nvCxnSpPr>
        <p:spPr>
          <a:xfrm>
            <a:off x="16512480" y="1985484"/>
            <a:ext cx="0" cy="10921188"/>
          </a:xfrm>
          <a:prstGeom prst="line">
            <a:avLst/>
          </a:prstGeom>
          <a:noFill/>
          <a:ln w="25400" cap="flat">
            <a:solidFill>
              <a:srgbClr val="0064C8"/>
            </a:solidFill>
            <a:prstDash val="solid"/>
            <a:miter lim="400000"/>
            <a:headEnd type="oval"/>
            <a:tailEnd type="oval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0" name="Picture 2">
            <a:extLst>
              <a:ext uri="{FF2B5EF4-FFF2-40B4-BE49-F238E27FC236}">
                <a16:creationId xmlns:a16="http://schemas.microsoft.com/office/drawing/2014/main" id="{41E15799-CB58-45EF-BD08-73327EDAD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3" b="7703"/>
          <a:stretch/>
        </p:blipFill>
        <p:spPr bwMode="auto">
          <a:xfrm>
            <a:off x="2090315" y="10333072"/>
            <a:ext cx="3734262" cy="271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F1BDA40-FF5F-4F57-A525-47A707CEF346}"/>
              </a:ext>
            </a:extLst>
          </p:cNvPr>
          <p:cNvSpPr txBox="1"/>
          <p:nvPr/>
        </p:nvSpPr>
        <p:spPr>
          <a:xfrm>
            <a:off x="319645" y="1961456"/>
            <a:ext cx="7479867" cy="1129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Сбор и систематизация данных о</a:t>
            </a:r>
            <a:r>
              <a:rPr kumimoji="0" lang="ru-RU" sz="3200" b="1" i="1" u="none" strike="noStrike" cap="none" spc="0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ЯРОО</a:t>
            </a:r>
            <a:endParaRPr kumimoji="0" lang="ru-RU" sz="3200" b="1" i="1" u="none" strike="noStrike" cap="none" spc="0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5E4D7EF2-D9E7-4568-A17A-93C5D0D88772}"/>
              </a:ext>
            </a:extLst>
          </p:cNvPr>
          <p:cNvCxnSpPr>
            <a:cxnSpLocks/>
          </p:cNvCxnSpPr>
          <p:nvPr/>
        </p:nvCxnSpPr>
        <p:spPr>
          <a:xfrm flipH="1">
            <a:off x="118464" y="3257600"/>
            <a:ext cx="7825064" cy="0"/>
          </a:xfrm>
          <a:prstGeom prst="lin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  <a:headEnd type="oval"/>
            <a:tailEnd type="oval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DFDB926-4418-429D-9D7B-759742666C78}"/>
              </a:ext>
            </a:extLst>
          </p:cNvPr>
          <p:cNvSpPr txBox="1"/>
          <p:nvPr/>
        </p:nvSpPr>
        <p:spPr>
          <a:xfrm>
            <a:off x="167824" y="3303766"/>
            <a:ext cx="5379553" cy="5443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R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2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Лазерное сканирование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87FF6801-8E6A-48B3-A597-201B97B3437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8"/>
          <a:stretch/>
        </p:blipFill>
        <p:spPr>
          <a:xfrm>
            <a:off x="1158958" y="6827639"/>
            <a:ext cx="5596976" cy="2838673"/>
          </a:xfrm>
          <a:prstGeom prst="rect">
            <a:avLst/>
          </a:prstGeom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095AA0B3-BC16-434C-A5C3-FF1841738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80" b="87292" l="5111" r="95311">
                        <a14:foregroundMark x1="5163" y1="68079" x2="8430" y2="80938"/>
                        <a14:foregroundMark x1="91728" y1="10287" x2="90095" y2="29047"/>
                        <a14:foregroundMark x1="95311" y1="16490" x2="95311" y2="29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7" r="1620" b="2737"/>
          <a:stretch/>
        </p:blipFill>
        <p:spPr bwMode="auto">
          <a:xfrm>
            <a:off x="767229" y="3257600"/>
            <a:ext cx="6380434" cy="312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ABAC8A22-6B29-4221-B994-DAD1DD2765FF}"/>
              </a:ext>
            </a:extLst>
          </p:cNvPr>
          <p:cNvGrpSpPr/>
          <p:nvPr/>
        </p:nvGrpSpPr>
        <p:grpSpPr>
          <a:xfrm rot="16200000">
            <a:off x="7733852" y="7139685"/>
            <a:ext cx="743287" cy="755983"/>
            <a:chOff x="3533815" y="6076036"/>
            <a:chExt cx="743287" cy="755983"/>
          </a:xfrm>
          <a:noFill/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1DDD2982-112C-487C-B739-BCBB6F967915}"/>
                </a:ext>
              </a:extLst>
            </p:cNvPr>
            <p:cNvSpPr/>
            <p:nvPr/>
          </p:nvSpPr>
          <p:spPr>
            <a:xfrm>
              <a:off x="3533815" y="6112019"/>
              <a:ext cx="720000" cy="720000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62" name="Рисунок 61" descr="Круг со стрелкой влево контур">
              <a:extLst>
                <a:ext uri="{FF2B5EF4-FFF2-40B4-BE49-F238E27FC236}">
                  <a16:creationId xmlns:a16="http://schemas.microsoft.com/office/drawing/2014/main" id="{EBD88F57-70B5-45D1-A011-23671BCCA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5400000">
              <a:off x="3557102" y="6076036"/>
              <a:ext cx="720000" cy="72000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94C22F33-99A1-428C-BEED-373AB14F3440}"/>
              </a:ext>
            </a:extLst>
          </p:cNvPr>
          <p:cNvGrpSpPr/>
          <p:nvPr/>
        </p:nvGrpSpPr>
        <p:grpSpPr>
          <a:xfrm rot="16200000">
            <a:off x="16158788" y="7139684"/>
            <a:ext cx="743287" cy="755983"/>
            <a:chOff x="3533815" y="6076036"/>
            <a:chExt cx="743287" cy="755983"/>
          </a:xfrm>
          <a:noFill/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B890FF8F-C0E6-4B4D-9050-6A994AE5D1E0}"/>
                </a:ext>
              </a:extLst>
            </p:cNvPr>
            <p:cNvSpPr/>
            <p:nvPr/>
          </p:nvSpPr>
          <p:spPr>
            <a:xfrm>
              <a:off x="3533815" y="6112019"/>
              <a:ext cx="720000" cy="720000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65" name="Рисунок 64" descr="Круг со стрелкой влево контур">
              <a:extLst>
                <a:ext uri="{FF2B5EF4-FFF2-40B4-BE49-F238E27FC236}">
                  <a16:creationId xmlns:a16="http://schemas.microsoft.com/office/drawing/2014/main" id="{31E7E523-8065-4823-8B98-AAED3C6C0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5400000">
              <a:off x="3557102" y="6076036"/>
              <a:ext cx="720000" cy="720000"/>
            </a:xfrm>
            <a:prstGeom prst="rect">
              <a:avLst/>
            </a:prstGeom>
          </p:spPr>
        </p:pic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A4D55E97-3D2F-4C8A-8579-3E1BA7E7443B}"/>
              </a:ext>
            </a:extLst>
          </p:cNvPr>
          <p:cNvSpPr txBox="1"/>
          <p:nvPr/>
        </p:nvSpPr>
        <p:spPr>
          <a:xfrm>
            <a:off x="17520592" y="1984430"/>
            <a:ext cx="6113679" cy="1129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Принятие управленческих решений</a:t>
            </a:r>
            <a:endParaRPr kumimoji="0" lang="ru-RU" sz="3200" i="1" u="none" strike="noStrike" cap="none" spc="0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FillTx/>
              <a:sym typeface="Helvetica Light"/>
            </a:endParaRPr>
          </a:p>
        </p:txBody>
      </p: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3C3B03FA-4710-4445-B001-B2714CFE7D6E}"/>
              </a:ext>
            </a:extLst>
          </p:cNvPr>
          <p:cNvCxnSpPr>
            <a:cxnSpLocks/>
          </p:cNvCxnSpPr>
          <p:nvPr/>
        </p:nvCxnSpPr>
        <p:spPr>
          <a:xfrm flipH="1">
            <a:off x="16944528" y="3257600"/>
            <a:ext cx="7011272" cy="0"/>
          </a:xfrm>
          <a:prstGeom prst="lin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  <a:headEnd type="oval"/>
            <a:tailEnd type="oval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00C69779-CACC-4F57-8E32-AE28FD1DE5BC}"/>
              </a:ext>
            </a:extLst>
          </p:cNvPr>
          <p:cNvSpPr txBox="1"/>
          <p:nvPr/>
        </p:nvSpPr>
        <p:spPr>
          <a:xfrm>
            <a:off x="18110410" y="11006198"/>
            <a:ext cx="5752157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tx1"/>
                </a:solidFill>
              </a:rPr>
              <a:t>Разработка дорожной карты  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Light"/>
            </a:endParaRPr>
          </a:p>
        </p:txBody>
      </p:sp>
      <p:pic>
        <p:nvPicPr>
          <p:cNvPr id="57" name="Рисунок 56" descr="Диаграмма Ганта контур">
            <a:extLst>
              <a:ext uri="{FF2B5EF4-FFF2-40B4-BE49-F238E27FC236}">
                <a16:creationId xmlns:a16="http://schemas.microsoft.com/office/drawing/2014/main" id="{437C4384-7310-474C-9740-67FE23E8C4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7013854" y="10840144"/>
            <a:ext cx="914400" cy="914400"/>
          </a:xfrm>
          <a:prstGeom prst="rect">
            <a:avLst/>
          </a:prstGeom>
        </p:spPr>
      </p:pic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875E2500-B636-4602-A632-A2A0BA9C6B47}"/>
              </a:ext>
            </a:extLst>
          </p:cNvPr>
          <p:cNvCxnSpPr>
            <a:cxnSpLocks/>
          </p:cNvCxnSpPr>
          <p:nvPr/>
        </p:nvCxnSpPr>
        <p:spPr>
          <a:xfrm flipH="1">
            <a:off x="8447584" y="3257600"/>
            <a:ext cx="7825064" cy="0"/>
          </a:xfrm>
          <a:prstGeom prst="lin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  <a:headEnd type="oval"/>
            <a:tailEnd type="oval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1" name="Заголовок 2">
            <a:extLst>
              <a:ext uri="{FF2B5EF4-FFF2-40B4-BE49-F238E27FC236}">
                <a16:creationId xmlns:a16="http://schemas.microsoft.com/office/drawing/2014/main" id="{1D7B9CDF-7CBD-4B4C-B5E1-0833E2913CD8}"/>
              </a:ext>
            </a:extLst>
          </p:cNvPr>
          <p:cNvSpPr txBox="1">
            <a:spLocks/>
          </p:cNvSpPr>
          <p:nvPr/>
        </p:nvSpPr>
        <p:spPr>
          <a:xfrm>
            <a:off x="1183160" y="-126776"/>
            <a:ext cx="19246547" cy="1946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>
            <a:lvl1pPr marL="0" marR="0" indent="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/>
            <a:r>
              <a:rPr lang="ru-RU" sz="4800" dirty="0">
                <a:solidFill>
                  <a:srgbClr val="0064C8"/>
                </a:solidFill>
              </a:rPr>
              <a:t>В ИБРАЭ РАН в настоящее время для этих целей разрабатывается </a:t>
            </a:r>
            <a:r>
              <a:rPr lang="en-US" sz="4800" dirty="0">
                <a:solidFill>
                  <a:srgbClr val="0064C8"/>
                </a:solidFill>
              </a:rPr>
              <a:t>«Decommissioning Smart Planner»</a:t>
            </a:r>
            <a:r>
              <a:rPr lang="ru-RU" sz="4800" dirty="0">
                <a:solidFill>
                  <a:srgbClr val="0064C8"/>
                </a:solidFill>
              </a:rPr>
              <a:t> </a:t>
            </a:r>
            <a:r>
              <a:rPr lang="en-US" sz="4800" dirty="0">
                <a:solidFill>
                  <a:srgbClr val="0064C8"/>
                </a:solidFill>
              </a:rPr>
              <a:t>(DSP)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5494606-9AC4-482F-920E-69BDF91A6321}"/>
              </a:ext>
            </a:extLst>
          </p:cNvPr>
          <p:cNvSpPr txBox="1"/>
          <p:nvPr/>
        </p:nvSpPr>
        <p:spPr>
          <a:xfrm>
            <a:off x="167824" y="6241613"/>
            <a:ext cx="7219765" cy="5443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R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2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Light"/>
              </a:rPr>
              <a:t>Анали</a:t>
            </a:r>
            <a:r>
              <a:rPr lang="ru-RU" sz="2600" dirty="0">
                <a:solidFill>
                  <a:schemeClr val="tx1"/>
                </a:solidFill>
              </a:rPr>
              <a:t>з технической документации</a:t>
            </a:r>
            <a:endParaRPr kumimoji="0" lang="ru-RU" sz="2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Ligh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2531559-CD38-4216-986F-8122B7B08F79}"/>
              </a:ext>
            </a:extLst>
          </p:cNvPr>
          <p:cNvSpPr txBox="1"/>
          <p:nvPr/>
        </p:nvSpPr>
        <p:spPr>
          <a:xfrm>
            <a:off x="240306" y="9677297"/>
            <a:ext cx="7703221" cy="598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R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2600" dirty="0">
                <a:solidFill>
                  <a:schemeClr val="tx1"/>
                </a:solidFill>
              </a:rPr>
              <a:t>Д</a:t>
            </a:r>
            <a:r>
              <a:rPr kumimoji="0" lang="ru-RU" sz="2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Light"/>
              </a:rPr>
              <a:t>анных КИРО по тех. состоянию</a:t>
            </a:r>
            <a:r>
              <a:rPr kumimoji="0" lang="ru-RU" sz="2600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Light"/>
              </a:rPr>
              <a:t> и </a:t>
            </a:r>
            <a:r>
              <a:rPr kumimoji="0" lang="ru-RU" sz="2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Light"/>
              </a:rPr>
              <a:t>загрязнениям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606727" y="2465512"/>
            <a:ext cx="73090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«Decommissioning Smart Planner» </a:t>
            </a:r>
            <a:r>
              <a:rPr lang="ru-RU" sz="3200" b="1" dirty="0"/>
              <a:t>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2987819-485F-4D3C-8A2E-D66C936A8D4B}"/>
              </a:ext>
            </a:extLst>
          </p:cNvPr>
          <p:cNvSpPr txBox="1"/>
          <p:nvPr/>
        </p:nvSpPr>
        <p:spPr>
          <a:xfrm>
            <a:off x="9319098" y="3728644"/>
            <a:ext cx="6688848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RU" sz="2400" dirty="0"/>
              <a:t>Базируется на стандартах из сборников Минстроя РФ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75FAD23-4DC4-49E5-8670-9FCA5423E2F5}"/>
              </a:ext>
            </a:extLst>
          </p:cNvPr>
          <p:cNvSpPr txBox="1"/>
          <p:nvPr/>
        </p:nvSpPr>
        <p:spPr>
          <a:xfrm>
            <a:off x="9319098" y="4769768"/>
            <a:ext cx="6375767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RU" sz="2400" dirty="0"/>
              <a:t>Позволяет оценивать стоимость демонтажных и дезактивационных работ, а также стоимость обращения с РАО для различных сценариев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D9C2BDD-1463-4D6A-A888-5E537F7CBAEC}"/>
              </a:ext>
            </a:extLst>
          </p:cNvPr>
          <p:cNvSpPr txBox="1"/>
          <p:nvPr/>
        </p:nvSpPr>
        <p:spPr>
          <a:xfrm>
            <a:off x="9319098" y="8226152"/>
            <a:ext cx="6722148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RU" sz="2400" dirty="0"/>
              <a:t>Оперативность решения задач благодаря высокой степени автоматизации алгоритмов при выполнении расчетов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A69428B-4A46-4AC8-A14E-F81D9334D947}"/>
              </a:ext>
            </a:extLst>
          </p:cNvPr>
          <p:cNvSpPr txBox="1"/>
          <p:nvPr/>
        </p:nvSpPr>
        <p:spPr>
          <a:xfrm>
            <a:off x="9319098" y="6512476"/>
            <a:ext cx="6722148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RU" sz="2400" dirty="0"/>
              <a:t>Позволяет проводить имитационное моделирование процессов обращения с РАО, формировать потоки РАО и анализировать их движение по установкам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A2A4C79-3BBD-40CF-BE25-A4DE7847FC28}"/>
              </a:ext>
            </a:extLst>
          </p:cNvPr>
          <p:cNvSpPr txBox="1"/>
          <p:nvPr/>
        </p:nvSpPr>
        <p:spPr>
          <a:xfrm>
            <a:off x="9319098" y="9771419"/>
            <a:ext cx="6722148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RU" sz="2400" dirty="0"/>
              <a:t>Быстрое и удобное формирование отчетов, наличие </a:t>
            </a:r>
            <a:r>
              <a:rPr lang="ru-RU" sz="2400" dirty="0" err="1"/>
              <a:t>дашбордов</a:t>
            </a:r>
            <a:r>
              <a:rPr lang="ru-RU" sz="2400" dirty="0"/>
              <a:t> для наглядной визуализации результатов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C3C042-17AE-408A-BBD2-DEF02568880E}"/>
              </a:ext>
            </a:extLst>
          </p:cNvPr>
          <p:cNvSpPr txBox="1"/>
          <p:nvPr/>
        </p:nvSpPr>
        <p:spPr>
          <a:xfrm>
            <a:off x="9319098" y="11274295"/>
            <a:ext cx="689198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RU" sz="2400" b="1" dirty="0"/>
              <a:t>В системе разработана функция для анализа неопределенности и чувствительности технико- и финансово- экономических моделей</a:t>
            </a:r>
          </a:p>
        </p:txBody>
      </p:sp>
      <p:pic>
        <p:nvPicPr>
          <p:cNvPr id="53" name="Рисунок 52" descr="Флажок контур">
            <a:extLst>
              <a:ext uri="{FF2B5EF4-FFF2-40B4-BE49-F238E27FC236}">
                <a16:creationId xmlns:a16="http://schemas.microsoft.com/office/drawing/2014/main" id="{3B7281E1-2FEF-44C6-AC5D-179808B222E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397433" y="3689648"/>
            <a:ext cx="720000" cy="720000"/>
          </a:xfrm>
          <a:prstGeom prst="rect">
            <a:avLst/>
          </a:prstGeom>
        </p:spPr>
      </p:pic>
      <p:pic>
        <p:nvPicPr>
          <p:cNvPr id="54" name="Рисунок 53" descr="Флажок контур">
            <a:extLst>
              <a:ext uri="{FF2B5EF4-FFF2-40B4-BE49-F238E27FC236}">
                <a16:creationId xmlns:a16="http://schemas.microsoft.com/office/drawing/2014/main" id="{99D6244E-FCDF-4E7A-9806-50EB4A2EAF0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397433" y="5060192"/>
            <a:ext cx="720000" cy="720000"/>
          </a:xfrm>
          <a:prstGeom prst="rect">
            <a:avLst/>
          </a:prstGeom>
        </p:spPr>
      </p:pic>
      <p:pic>
        <p:nvPicPr>
          <p:cNvPr id="56" name="Рисунок 55" descr="Флажок контур">
            <a:extLst>
              <a:ext uri="{FF2B5EF4-FFF2-40B4-BE49-F238E27FC236}">
                <a16:creationId xmlns:a16="http://schemas.microsoft.com/office/drawing/2014/main" id="{3F5A7112-5604-4A77-BF8C-7C44C035709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397433" y="8283644"/>
            <a:ext cx="720000" cy="720000"/>
          </a:xfrm>
          <a:prstGeom prst="rect">
            <a:avLst/>
          </a:prstGeom>
        </p:spPr>
      </p:pic>
      <p:pic>
        <p:nvPicPr>
          <p:cNvPr id="58" name="Рисунок 57" descr="Флажок контур">
            <a:extLst>
              <a:ext uri="{FF2B5EF4-FFF2-40B4-BE49-F238E27FC236}">
                <a16:creationId xmlns:a16="http://schemas.microsoft.com/office/drawing/2014/main" id="{6211D42F-59D6-47E1-9E53-49CF343A21F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397433" y="6567974"/>
            <a:ext cx="720000" cy="720000"/>
          </a:xfrm>
          <a:prstGeom prst="rect">
            <a:avLst/>
          </a:prstGeom>
        </p:spPr>
      </p:pic>
      <p:pic>
        <p:nvPicPr>
          <p:cNvPr id="59" name="Рисунок 58" descr="Флажок контур">
            <a:extLst>
              <a:ext uri="{FF2B5EF4-FFF2-40B4-BE49-F238E27FC236}">
                <a16:creationId xmlns:a16="http://schemas.microsoft.com/office/drawing/2014/main" id="{5DB61CE5-84F2-4610-ACC8-3D4EDCEA54D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397433" y="9810408"/>
            <a:ext cx="720000" cy="720000"/>
          </a:xfrm>
          <a:prstGeom prst="rect">
            <a:avLst/>
          </a:prstGeom>
        </p:spPr>
      </p:pic>
      <p:pic>
        <p:nvPicPr>
          <p:cNvPr id="68" name="Рисунок 67" descr="Флажок контур">
            <a:extLst>
              <a:ext uri="{FF2B5EF4-FFF2-40B4-BE49-F238E27FC236}">
                <a16:creationId xmlns:a16="http://schemas.microsoft.com/office/drawing/2014/main" id="{FA805B21-1B9B-48BD-81F6-9DC1ABE5DA9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397433" y="11322496"/>
            <a:ext cx="720000" cy="720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472C2D7-4946-4DC0-B0A4-6D17C4EFB66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33767" y="13189193"/>
            <a:ext cx="315791" cy="513601"/>
          </a:xfrm>
        </p:spPr>
        <p:txBody>
          <a:bodyPr/>
          <a:lstStyle/>
          <a:p>
            <a:fld id="{86CB4B4D-7CA3-9044-876B-883B54F8677D}" type="slidenum">
              <a:rPr lang="ru-RU" smtClean="0">
                <a:solidFill>
                  <a:srgbClr val="0064C8"/>
                </a:solidFill>
              </a:rPr>
              <a:t>5</a:t>
            </a:fld>
            <a:endParaRPr lang="ru-RU" dirty="0">
              <a:solidFill>
                <a:srgbClr val="0064C8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3D2E3C-B976-4820-AB86-FAF9E26C0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7" t="39416" r="19247" b="35248"/>
          <a:stretch/>
        </p:blipFill>
        <p:spPr bwMode="auto">
          <a:xfrm>
            <a:off x="10921222" y="1807454"/>
            <a:ext cx="2680070" cy="61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78493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85281" y="-54768"/>
            <a:ext cx="19459647" cy="1946267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0064C8"/>
                </a:solidFill>
              </a:rPr>
              <a:t>В </a:t>
            </a:r>
            <a:r>
              <a:rPr lang="en-US" sz="4000" dirty="0">
                <a:solidFill>
                  <a:srgbClr val="0064C8"/>
                </a:solidFill>
              </a:rPr>
              <a:t>DSP </a:t>
            </a:r>
            <a:r>
              <a:rPr lang="ru-RU" sz="4000" dirty="0">
                <a:solidFill>
                  <a:srgbClr val="0064C8"/>
                </a:solidFill>
              </a:rPr>
              <a:t>внедрен алгоритм расчета стоимости демонтажных и дезактивационных работ на основе данных из Цифровых информационных моделей (ЦИМ)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68E6F08-D5E3-4813-AD39-F0AFF28C3239}"/>
              </a:ext>
            </a:extLst>
          </p:cNvPr>
          <p:cNvGrpSpPr/>
          <p:nvPr/>
        </p:nvGrpSpPr>
        <p:grpSpPr>
          <a:xfrm>
            <a:off x="1723801" y="2018332"/>
            <a:ext cx="21035091" cy="1224136"/>
            <a:chOff x="1886649" y="1745432"/>
            <a:chExt cx="21035091" cy="1224136"/>
          </a:xfrm>
        </p:grpSpPr>
        <p:pic>
          <p:nvPicPr>
            <p:cNvPr id="5" name="Рисунок 4" descr="Схема контур">
              <a:extLst>
                <a:ext uri="{FF2B5EF4-FFF2-40B4-BE49-F238E27FC236}">
                  <a16:creationId xmlns:a16="http://schemas.microsoft.com/office/drawing/2014/main" id="{1CA13516-0265-4E03-85F4-B696E26CD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86649" y="1745432"/>
              <a:ext cx="1224136" cy="1224136"/>
            </a:xfrm>
            <a:prstGeom prst="rect">
              <a:avLst/>
            </a:prstGeom>
          </p:spPr>
        </p:pic>
        <p:sp>
          <p:nvSpPr>
            <p:cNvPr id="6" name="TextBox 14">
              <a:extLst>
                <a:ext uri="{FF2B5EF4-FFF2-40B4-BE49-F238E27FC236}">
                  <a16:creationId xmlns:a16="http://schemas.microsoft.com/office/drawing/2014/main" id="{5896FE27-CF5B-4EC1-96A8-5E743EEB87B7}"/>
                </a:ext>
              </a:extLst>
            </p:cNvPr>
            <p:cNvSpPr txBox="1"/>
            <p:nvPr/>
          </p:nvSpPr>
          <p:spPr>
            <a:xfrm>
              <a:off x="3344296" y="1792924"/>
              <a:ext cx="19577444" cy="1129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71437" tIns="71437" rIns="71437" bIns="71437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algn="l"/>
              <a:r>
                <a:rPr kumimoji="0" lang="ru-RU" sz="320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FillTx/>
                  <a:cs typeface="Times New Roman"/>
                  <a:sym typeface="Helvetica Light"/>
                </a:rPr>
                <a:t>Входными данными являются спецификации с характеристиками </a:t>
              </a:r>
              <a:r>
                <a:rPr lang="ru-RU" sz="3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/>
                </a:rPr>
                <a:t>элементов ЦИМ и структура декомпозиции работ (СДР)</a:t>
              </a:r>
              <a:r>
                <a:rPr kumimoji="0" lang="ru-RU" sz="320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FillTx/>
                  <a:cs typeface="Times New Roman"/>
                  <a:sym typeface="Helvetica Light"/>
                </a:rPr>
                <a:t> </a:t>
              </a:r>
              <a:endParaRPr kumimoji="0" lang="ru-RU" sz="3200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sym typeface="Helvetica Light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A6CD97A7-48D0-44E9-A20A-483FD3B59CAC}"/>
              </a:ext>
            </a:extLst>
          </p:cNvPr>
          <p:cNvGrpSpPr/>
          <p:nvPr/>
        </p:nvGrpSpPr>
        <p:grpSpPr>
          <a:xfrm>
            <a:off x="1723801" y="4913785"/>
            <a:ext cx="21115832" cy="1224135"/>
            <a:chOff x="1865178" y="4640885"/>
            <a:chExt cx="21115832" cy="1224135"/>
          </a:xfrm>
        </p:grpSpPr>
        <p:pic>
          <p:nvPicPr>
            <p:cNvPr id="12" name="Рисунок 11" descr="Boulier контур">
              <a:extLst>
                <a:ext uri="{FF2B5EF4-FFF2-40B4-BE49-F238E27FC236}">
                  <a16:creationId xmlns:a16="http://schemas.microsoft.com/office/drawing/2014/main" id="{96FDE993-A603-4695-9F7F-FB3B27E35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65178" y="4640885"/>
              <a:ext cx="1224135" cy="1224135"/>
            </a:xfrm>
            <a:prstGeom prst="rect">
              <a:avLst/>
            </a:prstGeom>
          </p:spPr>
        </p:pic>
        <p:sp>
          <p:nvSpPr>
            <p:cNvPr id="13" name="TextBox 14">
              <a:extLst>
                <a:ext uri="{FF2B5EF4-FFF2-40B4-BE49-F238E27FC236}">
                  <a16:creationId xmlns:a16="http://schemas.microsoft.com/office/drawing/2014/main" id="{0C5808B9-9F34-46D8-A9F5-6F46901274BC}"/>
                </a:ext>
              </a:extLst>
            </p:cNvPr>
            <p:cNvSpPr txBox="1"/>
            <p:nvPr/>
          </p:nvSpPr>
          <p:spPr>
            <a:xfrm>
              <a:off x="3305946" y="4688375"/>
              <a:ext cx="19675064" cy="1129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71437" tIns="71437" rIns="71437" bIns="71437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algn="l"/>
              <a:r>
                <a:rPr kumimoji="0" lang="ru-RU" sz="320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FillTx/>
                  <a:cs typeface="Times New Roman"/>
                  <a:sym typeface="Helvetica Light"/>
                </a:rPr>
                <a:t>Стоимость рассчитывается в разрезе групп работ и статей затрат. Дополнительно вычисляются трудозатраты и объемы образования отходов</a:t>
              </a:r>
              <a:r>
                <a:rPr lang="ru-RU" sz="3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/>
                </a:rPr>
                <a:t>,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/>
                </a:rPr>
                <a:t> </a:t>
              </a:r>
              <a:r>
                <a:rPr lang="ru-RU" sz="3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/>
                </a:rPr>
                <a:t>которые далее категорируются</a:t>
              </a:r>
              <a:endParaRPr kumimoji="0" lang="ru-RU" sz="32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sym typeface="Helvetica Light"/>
              </a:endParaRPr>
            </a:p>
          </p:txBody>
        </p:sp>
      </p:grp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78D9D04-7A31-4FF7-B8F9-2A9A65B0E897}"/>
              </a:ext>
            </a:extLst>
          </p:cNvPr>
          <p:cNvCxnSpPr>
            <a:cxnSpLocks/>
          </p:cNvCxnSpPr>
          <p:nvPr/>
        </p:nvCxnSpPr>
        <p:spPr>
          <a:xfrm>
            <a:off x="1102768" y="2177480"/>
            <a:ext cx="0" cy="4032448"/>
          </a:xfrm>
          <a:prstGeom prst="line">
            <a:avLst/>
          </a:prstGeom>
          <a:noFill/>
          <a:ln w="19050" cap="flat">
            <a:solidFill>
              <a:schemeClr val="bg2">
                <a:lumMod val="75000"/>
              </a:schemeClr>
            </a:solidFill>
            <a:prstDash val="lg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4CABEFDD-BF7E-41FF-9FA6-F0151F1E0E4D}"/>
              </a:ext>
            </a:extLst>
          </p:cNvPr>
          <p:cNvCxnSpPr>
            <a:cxnSpLocks/>
          </p:cNvCxnSpPr>
          <p:nvPr/>
        </p:nvCxnSpPr>
        <p:spPr>
          <a:xfrm>
            <a:off x="23065208" y="2177480"/>
            <a:ext cx="0" cy="4032448"/>
          </a:xfrm>
          <a:prstGeom prst="line">
            <a:avLst/>
          </a:prstGeom>
          <a:noFill/>
          <a:ln w="19050" cap="flat">
            <a:solidFill>
              <a:schemeClr val="bg2">
                <a:lumMod val="75000"/>
              </a:schemeClr>
            </a:solidFill>
            <a:prstDash val="lg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CFBB726-E605-4FED-9A13-D7B85B8CFD57}"/>
              </a:ext>
            </a:extLst>
          </p:cNvPr>
          <p:cNvCxnSpPr>
            <a:cxnSpLocks/>
          </p:cNvCxnSpPr>
          <p:nvPr/>
        </p:nvCxnSpPr>
        <p:spPr>
          <a:xfrm>
            <a:off x="1318792" y="6281936"/>
            <a:ext cx="21440100" cy="0"/>
          </a:xfrm>
          <a:prstGeom prst="line">
            <a:avLst/>
          </a:prstGeom>
          <a:noFill/>
          <a:ln w="19050" cap="flat">
            <a:solidFill>
              <a:schemeClr val="bg2">
                <a:lumMod val="75000"/>
              </a:schemeClr>
            </a:solidFill>
            <a:prstDash val="lg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4217EBA-E744-47BC-B9F4-BA21ABB1ADCB}"/>
              </a:ext>
            </a:extLst>
          </p:cNvPr>
          <p:cNvSpPr/>
          <p:nvPr/>
        </p:nvSpPr>
        <p:spPr>
          <a:xfrm>
            <a:off x="278553" y="6786392"/>
            <a:ext cx="23762628" cy="3600000"/>
          </a:xfrm>
          <a:prstGeom prst="rect">
            <a:avLst/>
          </a:prstGeom>
          <a:noFill/>
          <a:ln w="38100" cap="flat">
            <a:solidFill>
              <a:srgbClr val="027BF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089BFF2-7629-490C-9281-C6B573D81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67" y="7146032"/>
            <a:ext cx="15825275" cy="49180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304C2A7-4DD0-4EDE-AC7B-3DF8AAB068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95933" y="7368203"/>
            <a:ext cx="7843668" cy="3893861"/>
          </a:xfrm>
          <a:prstGeom prst="rect">
            <a:avLst/>
          </a:prstGeom>
        </p:spPr>
      </p:pic>
      <p:sp>
        <p:nvSpPr>
          <p:cNvPr id="33" name="TextBox 14">
            <a:extLst>
              <a:ext uri="{FF2B5EF4-FFF2-40B4-BE49-F238E27FC236}">
                <a16:creationId xmlns:a16="http://schemas.microsoft.com/office/drawing/2014/main" id="{82315EC7-444A-4A73-A4E4-1E348F4B23EF}"/>
              </a:ext>
            </a:extLst>
          </p:cNvPr>
          <p:cNvSpPr txBox="1"/>
          <p:nvPr/>
        </p:nvSpPr>
        <p:spPr>
          <a:xfrm>
            <a:off x="742728" y="12114584"/>
            <a:ext cx="22754528" cy="10060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kumimoji="0" lang="ru-RU" sz="280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cs typeface="Times New Roman"/>
                <a:sym typeface="Helvetica Light"/>
              </a:rPr>
              <a:t>Функция рассчитывает две агрегационные таблицы: стоимость по статьям затрат, стоимость по группам работ и  одну с подробным расчетом стоимости демонтажа или дезактивации каждого элемента ЦИМ.</a:t>
            </a:r>
            <a:endParaRPr kumimoji="0" lang="ru-RU" sz="280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sym typeface="Helvetica Light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3FE1D07B-5F3A-4D6B-8D62-D45D08F9AD39}"/>
              </a:ext>
            </a:extLst>
          </p:cNvPr>
          <p:cNvGrpSpPr/>
          <p:nvPr/>
        </p:nvGrpSpPr>
        <p:grpSpPr>
          <a:xfrm>
            <a:off x="1723801" y="3466127"/>
            <a:ext cx="21035091" cy="1224000"/>
            <a:chOff x="1723801" y="3374530"/>
            <a:chExt cx="21035091" cy="1224000"/>
          </a:xfrm>
        </p:grpSpPr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A39D912B-1349-4097-869E-B2989DE0C8E7}"/>
                </a:ext>
              </a:extLst>
            </p:cNvPr>
            <p:cNvSpPr txBox="1"/>
            <p:nvPr/>
          </p:nvSpPr>
          <p:spPr>
            <a:xfrm>
              <a:off x="3191000" y="3668174"/>
              <a:ext cx="19567892" cy="636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71437" tIns="71437" rIns="71437" bIns="71437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algn="l"/>
              <a:r>
                <a:rPr kumimoji="0" lang="ru-RU" sz="3200" i="0" u="none" strike="noStrike" cap="none" spc="0" normalizeH="0" baseline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FillTx/>
                  <a:cs typeface="Times New Roman"/>
                  <a:sym typeface="Helvetica Light"/>
                </a:rPr>
                <a:t>Полуавтоматизированный</a:t>
              </a:r>
              <a:r>
                <a:rPr kumimoji="0" lang="ru-RU" sz="320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FillTx/>
                  <a:cs typeface="Times New Roman"/>
                  <a:sym typeface="Helvetica Light"/>
                </a:rPr>
                <a:t> подбор расценки (</a:t>
              </a:r>
              <a:r>
                <a:rPr kumimoji="0" lang="ru-RU" sz="3200" i="0" u="none" strike="noStrike" cap="none" spc="0" normalizeH="0" baseline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FillTx/>
                  <a:cs typeface="Times New Roman"/>
                  <a:sym typeface="Helvetica Light"/>
                </a:rPr>
                <a:t>ФЕРа</a:t>
              </a:r>
              <a:r>
                <a:rPr kumimoji="0" lang="ru-RU" sz="320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FillTx/>
                  <a:cs typeface="Times New Roman"/>
                  <a:sym typeface="Helvetica Light"/>
                </a:rPr>
                <a:t>)</a:t>
              </a:r>
              <a:r>
                <a:rPr kumimoji="0" lang="ru-RU" sz="3200" i="0" u="none" strike="noStrike" cap="none" spc="0" normalizeH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FillTx/>
                  <a:cs typeface="Times New Roman"/>
                  <a:sym typeface="Helvetica Light"/>
                </a:rPr>
                <a:t> для каждого элемента ЦИМ</a:t>
              </a:r>
              <a:endParaRPr kumimoji="0" lang="ru-RU" sz="32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sym typeface="Helvetica Light"/>
              </a:endParaRPr>
            </a:p>
          </p:txBody>
        </p:sp>
        <p:pic>
          <p:nvPicPr>
            <p:cNvPr id="36" name="Рисунок 35" descr="Подключенный контур">
              <a:extLst>
                <a:ext uri="{FF2B5EF4-FFF2-40B4-BE49-F238E27FC236}">
                  <a16:creationId xmlns:a16="http://schemas.microsoft.com/office/drawing/2014/main" id="{54D71E23-5B47-41E4-9679-E0A58B884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23801" y="3374530"/>
              <a:ext cx="1224000" cy="1224000"/>
            </a:xfrm>
            <a:prstGeom prst="rect">
              <a:avLst/>
            </a:prstGeom>
          </p:spPr>
        </p:pic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5965A48-4BBF-4128-B867-1651D86E31C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33767" y="13189193"/>
            <a:ext cx="315791" cy="513601"/>
          </a:xfrm>
        </p:spPr>
        <p:txBody>
          <a:bodyPr/>
          <a:lstStyle/>
          <a:p>
            <a:fld id="{86CB4B4D-7CA3-9044-876B-883B54F8677D}" type="slidenum">
              <a:rPr lang="ru-RU" smtClean="0">
                <a:solidFill>
                  <a:srgbClr val="0064C8"/>
                </a:solidFill>
              </a:rPr>
              <a:t>6</a:t>
            </a:fld>
            <a:endParaRPr lang="ru-RU" dirty="0">
              <a:solidFill>
                <a:srgbClr val="006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1465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85281" y="15189"/>
            <a:ext cx="19459647" cy="1946267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0064C8"/>
                </a:solidFill>
              </a:rPr>
              <a:t>Модуль 1. Расчет стоимости демонтажных и дезактивационных работ на основе данных Цифровой информационной модели (ЦИМ)</a:t>
            </a:r>
          </a:p>
        </p:txBody>
      </p:sp>
      <p:pic>
        <p:nvPicPr>
          <p:cNvPr id="5" name="Демонтаж и дезактиваци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000" y="1746000"/>
            <a:ext cx="20223999" cy="11376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20904968" y="1944360"/>
            <a:ext cx="3245267" cy="1320800"/>
            <a:chOff x="20717992" y="1762721"/>
            <a:chExt cx="3245267" cy="1320800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22129104" y="2050753"/>
              <a:ext cx="18341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dirty="0">
                  <a:solidFill>
                    <a:schemeClr val="tx1"/>
                  </a:solidFill>
                </a:rPr>
                <a:t>Видео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17992" y="1762721"/>
              <a:ext cx="1320800" cy="1320800"/>
            </a:xfrm>
            <a:prstGeom prst="rect">
              <a:avLst/>
            </a:prstGeom>
          </p:spPr>
        </p:pic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17BCEC-BB70-4D74-A0FF-7F3BA1C9383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33767" y="13189193"/>
            <a:ext cx="315791" cy="513601"/>
          </a:xfrm>
        </p:spPr>
        <p:txBody>
          <a:bodyPr/>
          <a:lstStyle/>
          <a:p>
            <a:fld id="{86CB4B4D-7CA3-9044-876B-883B54F8677D}" type="slidenum">
              <a:rPr lang="ru-RU" smtClean="0">
                <a:solidFill>
                  <a:srgbClr val="0064C8"/>
                </a:solidFill>
              </a:rPr>
              <a:t>7</a:t>
            </a:fld>
            <a:endParaRPr lang="ru-RU" dirty="0">
              <a:solidFill>
                <a:srgbClr val="006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993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85281" y="15189"/>
            <a:ext cx="19246547" cy="1946267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0064C8"/>
                </a:solidFill>
              </a:rPr>
              <a:t>На основе данных радиационных обследований </a:t>
            </a:r>
            <a:r>
              <a:rPr lang="en-US" sz="4400" dirty="0">
                <a:solidFill>
                  <a:srgbClr val="0064C8"/>
                </a:solidFill>
              </a:rPr>
              <a:t>DSP </a:t>
            </a:r>
            <a:r>
              <a:rPr lang="ru-RU" sz="4400" dirty="0">
                <a:solidFill>
                  <a:srgbClr val="0064C8"/>
                </a:solidFill>
              </a:rPr>
              <a:t>прогнозирует объемы образования отходов по типам и категориям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5301096-992D-468D-9333-822ABB658E7A}"/>
              </a:ext>
            </a:extLst>
          </p:cNvPr>
          <p:cNvGrpSpPr/>
          <p:nvPr/>
        </p:nvGrpSpPr>
        <p:grpSpPr>
          <a:xfrm>
            <a:off x="1124128" y="4673183"/>
            <a:ext cx="22696258" cy="1129154"/>
            <a:chOff x="879871" y="4704471"/>
            <a:chExt cx="22696258" cy="1129154"/>
          </a:xfrm>
        </p:grpSpPr>
        <p:sp>
          <p:nvSpPr>
            <p:cNvPr id="12" name="TextBox 14">
              <a:extLst>
                <a:ext uri="{FF2B5EF4-FFF2-40B4-BE49-F238E27FC236}">
                  <a16:creationId xmlns:a16="http://schemas.microsoft.com/office/drawing/2014/main" id="{55B2EC83-CD84-486C-A942-F32B1D47F542}"/>
                </a:ext>
              </a:extLst>
            </p:cNvPr>
            <p:cNvSpPr txBox="1"/>
            <p:nvPr/>
          </p:nvSpPr>
          <p:spPr>
            <a:xfrm>
              <a:off x="2211965" y="4704471"/>
              <a:ext cx="21364164" cy="1129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71437" tIns="71437" rIns="71437" bIns="71437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algn="l"/>
              <a:r>
                <a:rPr kumimoji="0" lang="ru-RU" sz="320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FillTx/>
                  <a:cs typeface="Times New Roman"/>
                  <a:sym typeface="Helvetica Light"/>
                </a:rPr>
                <a:t>В базу</a:t>
              </a:r>
              <a:r>
                <a:rPr kumimoji="0" lang="ru-RU" sz="3200" i="0" u="none" strike="noStrike" cap="none" spc="0" normalizeH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FillTx/>
                  <a:cs typeface="Times New Roman"/>
                  <a:sym typeface="Helvetica Light"/>
                </a:rPr>
                <a:t> данных приложения загружено большое количество справочных материалов, включая нормативы образования отходов, плотности материалов, параметры различных методов дезактивации и другие…</a:t>
              </a:r>
              <a:endParaRPr kumimoji="0" lang="ru-RU" sz="3200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sym typeface="Helvetica Light"/>
              </a:endParaRPr>
            </a:p>
          </p:txBody>
        </p:sp>
        <p:pic>
          <p:nvPicPr>
            <p:cNvPr id="4" name="Рисунок 3" descr="Большая кисть контур">
              <a:extLst>
                <a:ext uri="{FF2B5EF4-FFF2-40B4-BE49-F238E27FC236}">
                  <a16:creationId xmlns:a16="http://schemas.microsoft.com/office/drawing/2014/main" id="{CC7F396C-D128-4CB6-8788-E67CFDC5E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79871" y="4729048"/>
              <a:ext cx="1080000" cy="1080000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8979851-A28D-4A90-A1B5-575AB07C4D3C}"/>
              </a:ext>
            </a:extLst>
          </p:cNvPr>
          <p:cNvGrpSpPr/>
          <p:nvPr/>
        </p:nvGrpSpPr>
        <p:grpSpPr>
          <a:xfrm>
            <a:off x="1092534" y="3329608"/>
            <a:ext cx="22727852" cy="1129154"/>
            <a:chOff x="848277" y="3320675"/>
            <a:chExt cx="22727852" cy="1129154"/>
          </a:xfrm>
        </p:grpSpPr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1C600A1A-06A8-440E-B62D-4CD4A4D493DA}"/>
                </a:ext>
              </a:extLst>
            </p:cNvPr>
            <p:cNvSpPr txBox="1"/>
            <p:nvPr/>
          </p:nvSpPr>
          <p:spPr>
            <a:xfrm>
              <a:off x="2211965" y="3320675"/>
              <a:ext cx="21364164" cy="1129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71437" tIns="71437" rIns="71437" bIns="71437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algn="l"/>
              <a:r>
                <a:rPr kumimoji="0" lang="ru-RU" sz="320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FillTx/>
                  <a:cs typeface="Times New Roman"/>
                  <a:sym typeface="Helvetica Light"/>
                </a:rPr>
                <a:t>Категорирование отходов осуществляется с применением </a:t>
              </a:r>
              <a:r>
                <a:rPr lang="ru-RU" sz="3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/>
                </a:rPr>
                <a:t>м</a:t>
              </a:r>
              <a:r>
                <a:rPr kumimoji="0" lang="ru-RU" sz="320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FillTx/>
                  <a:cs typeface="Times New Roman"/>
                  <a:sym typeface="Helvetica Light"/>
                </a:rPr>
                <a:t>етодов интерполяции </a:t>
              </a:r>
              <a:r>
                <a:rPr lang="ru-RU" sz="3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/>
                </a:rPr>
                <a:t>замеров из</a:t>
              </a:r>
              <a:r>
                <a:rPr kumimoji="0" lang="ru-RU" sz="320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FillTx/>
                  <a:cs typeface="Times New Roman"/>
                  <a:sym typeface="Helvetica Light"/>
                </a:rPr>
                <a:t> КИРО</a:t>
              </a:r>
              <a:r>
                <a:rPr lang="ru-RU" sz="3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/>
                </a:rPr>
                <a:t> и разработанного алгоритма категорирования на основе накопленного практического опыта (стат. данных).</a:t>
              </a:r>
              <a:r>
                <a:rPr kumimoji="0" lang="ru-RU" sz="320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FillTx/>
                  <a:cs typeface="Times New Roman"/>
                  <a:sym typeface="Helvetica Light"/>
                </a:rPr>
                <a:t> </a:t>
              </a:r>
              <a:endParaRPr kumimoji="0" lang="ru-RU" sz="3200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sym typeface="Helvetica Light"/>
              </a:endParaRPr>
            </a:p>
          </p:txBody>
        </p:sp>
        <p:pic>
          <p:nvPicPr>
            <p:cNvPr id="7" name="Рисунок 6" descr="Пила контур">
              <a:extLst>
                <a:ext uri="{FF2B5EF4-FFF2-40B4-BE49-F238E27FC236}">
                  <a16:creationId xmlns:a16="http://schemas.microsoft.com/office/drawing/2014/main" id="{F42DBAB1-53C0-4631-81D8-63C5C1F22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910058">
              <a:off x="848277" y="3345252"/>
              <a:ext cx="1080000" cy="1080000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E7FDAF8-C42F-491D-938D-13935CF75F28}"/>
              </a:ext>
            </a:extLst>
          </p:cNvPr>
          <p:cNvGrpSpPr/>
          <p:nvPr/>
        </p:nvGrpSpPr>
        <p:grpSpPr>
          <a:xfrm>
            <a:off x="1052128" y="2014061"/>
            <a:ext cx="22279734" cy="1152000"/>
            <a:chOff x="807871" y="1901213"/>
            <a:chExt cx="22279734" cy="1152000"/>
          </a:xfrm>
        </p:grpSpPr>
        <p:sp>
          <p:nvSpPr>
            <p:cNvPr id="6" name="TextBox 14">
              <a:extLst>
                <a:ext uri="{FF2B5EF4-FFF2-40B4-BE49-F238E27FC236}">
                  <a16:creationId xmlns:a16="http://schemas.microsoft.com/office/drawing/2014/main" id="{5896FE27-CF5B-4EC1-96A8-5E743EEB87B7}"/>
                </a:ext>
              </a:extLst>
            </p:cNvPr>
            <p:cNvSpPr txBox="1"/>
            <p:nvPr/>
          </p:nvSpPr>
          <p:spPr>
            <a:xfrm>
              <a:off x="2211964" y="1912636"/>
              <a:ext cx="20875641" cy="1129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71437" tIns="71437" rIns="71437" bIns="71437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algn="l"/>
              <a:r>
                <a:rPr kumimoji="0" lang="ru-RU" sz="320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FillTx/>
                  <a:cs typeface="Times New Roman"/>
                  <a:sym typeface="Helvetica Light"/>
                </a:rPr>
                <a:t>Источником данных для прогнозирования объемов и </a:t>
              </a:r>
              <a:r>
                <a:rPr lang="ru-RU" sz="3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/>
                </a:rPr>
                <a:t>категорирования отходов</a:t>
              </a:r>
              <a:r>
                <a:rPr kumimoji="0" lang="ru-RU" sz="320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FillTx/>
                  <a:cs typeface="Times New Roman"/>
                  <a:sym typeface="Helvetica Light"/>
                </a:rPr>
                <a:t> демонтируемого оборудования и</a:t>
              </a:r>
              <a:r>
                <a:rPr kumimoji="0" lang="ru-RU" sz="3200" i="0" u="none" strike="noStrike" cap="none" spc="0" normalizeH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FillTx/>
                  <a:cs typeface="Times New Roman"/>
                  <a:sym typeface="Helvetica Light"/>
                </a:rPr>
                <a:t> </a:t>
              </a:r>
              <a:r>
                <a:rPr kumimoji="0" lang="ru-RU" sz="320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FillTx/>
                  <a:cs typeface="Times New Roman"/>
                  <a:sym typeface="Helvetica Light"/>
                </a:rPr>
                <a:t>строительных конструкций является КИРО и</a:t>
              </a:r>
              <a:r>
                <a:rPr kumimoji="0" lang="ru-RU" sz="3200" i="0" u="none" strike="noStrike" cap="none" spc="0" normalizeH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FillTx/>
                  <a:cs typeface="Times New Roman"/>
                  <a:sym typeface="Helvetica Light"/>
                </a:rPr>
                <a:t> дополнительные радиационные обследования</a:t>
              </a:r>
              <a:endParaRPr kumimoji="0" lang="ru-RU" sz="3200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sym typeface="Helvetica Light"/>
              </a:endParaRPr>
            </a:p>
          </p:txBody>
        </p:sp>
        <p:pic>
          <p:nvPicPr>
            <p:cNvPr id="9" name="Рисунок 8" descr="Полотно пилы контур">
              <a:extLst>
                <a:ext uri="{FF2B5EF4-FFF2-40B4-BE49-F238E27FC236}">
                  <a16:creationId xmlns:a16="http://schemas.microsoft.com/office/drawing/2014/main" id="{D9F22A92-F674-4604-B6FC-947BDEC41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7871" y="1901213"/>
              <a:ext cx="1152000" cy="1152000"/>
            </a:xfrm>
            <a:prstGeom prst="rect">
              <a:avLst/>
            </a:prstGeom>
          </p:spPr>
        </p:pic>
      </p:grp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C970AB79-8EFD-4192-9E02-823289CB2F21}"/>
              </a:ext>
            </a:extLst>
          </p:cNvPr>
          <p:cNvCxnSpPr>
            <a:cxnSpLocks/>
          </p:cNvCxnSpPr>
          <p:nvPr/>
        </p:nvCxnSpPr>
        <p:spPr>
          <a:xfrm>
            <a:off x="672907" y="1817440"/>
            <a:ext cx="0" cy="4032448"/>
          </a:xfrm>
          <a:prstGeom prst="line">
            <a:avLst/>
          </a:prstGeom>
          <a:noFill/>
          <a:ln w="19050" cap="flat">
            <a:solidFill>
              <a:schemeClr val="bg2">
                <a:lumMod val="75000"/>
              </a:schemeClr>
            </a:solidFill>
            <a:prstDash val="lg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37A5AE9-ECD4-4337-9F7B-7E9F3286D28A}"/>
              </a:ext>
            </a:extLst>
          </p:cNvPr>
          <p:cNvCxnSpPr>
            <a:cxnSpLocks/>
          </p:cNvCxnSpPr>
          <p:nvPr/>
        </p:nvCxnSpPr>
        <p:spPr>
          <a:xfrm>
            <a:off x="23790286" y="1817440"/>
            <a:ext cx="0" cy="4032448"/>
          </a:xfrm>
          <a:prstGeom prst="line">
            <a:avLst/>
          </a:prstGeom>
          <a:noFill/>
          <a:ln w="19050" cap="flat">
            <a:solidFill>
              <a:schemeClr val="bg2">
                <a:lumMod val="75000"/>
              </a:schemeClr>
            </a:solidFill>
            <a:prstDash val="lg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D90DDDA5-F5E4-4D24-9806-CB7AF8504DB6}"/>
              </a:ext>
            </a:extLst>
          </p:cNvPr>
          <p:cNvCxnSpPr>
            <a:cxnSpLocks/>
          </p:cNvCxnSpPr>
          <p:nvPr/>
        </p:nvCxnSpPr>
        <p:spPr>
          <a:xfrm>
            <a:off x="888931" y="5921896"/>
            <a:ext cx="22680333" cy="0"/>
          </a:xfrm>
          <a:prstGeom prst="line">
            <a:avLst/>
          </a:prstGeom>
          <a:noFill/>
          <a:ln w="19050" cap="flat">
            <a:solidFill>
              <a:schemeClr val="bg2">
                <a:lumMod val="75000"/>
              </a:schemeClr>
            </a:solidFill>
            <a:prstDash val="lg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C66A9AF-9653-4723-A30A-12268921D2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371" t="10786" r="624" b="54162"/>
          <a:stretch/>
        </p:blipFill>
        <p:spPr>
          <a:xfrm>
            <a:off x="18496945" y="6858000"/>
            <a:ext cx="5713019" cy="330069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C066288-9485-411E-B351-35374C34E6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08" t="50674" r="41884"/>
          <a:stretch/>
        </p:blipFill>
        <p:spPr>
          <a:xfrm>
            <a:off x="13436531" y="9541819"/>
            <a:ext cx="8248355" cy="357677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4A19ABB-5F16-428C-95D0-C2B78BD4C3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10" r="60584" b="49780"/>
          <a:stretch/>
        </p:blipFill>
        <p:spPr>
          <a:xfrm>
            <a:off x="13334226" y="6246097"/>
            <a:ext cx="4884589" cy="3300694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40346" y="8812729"/>
            <a:ext cx="18737680" cy="4206712"/>
            <a:chOff x="362293" y="6209928"/>
            <a:chExt cx="18737680" cy="4206712"/>
          </a:xfrm>
        </p:grpSpPr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FB738AB5-5713-43E1-82EC-96874DF7C7C0}"/>
                </a:ext>
              </a:extLst>
            </p:cNvPr>
            <p:cNvSpPr/>
            <p:nvPr/>
          </p:nvSpPr>
          <p:spPr>
            <a:xfrm>
              <a:off x="362293" y="6209928"/>
              <a:ext cx="12693803" cy="2412000"/>
            </a:xfrm>
            <a:prstGeom prst="rect">
              <a:avLst/>
            </a:prstGeom>
            <a:noFill/>
            <a:ln w="38100" cap="flat">
              <a:solidFill>
                <a:srgbClr val="027BF3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C3D4E0C-C3C2-492C-8A40-70F939FA0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2728" y="6839864"/>
              <a:ext cx="11622123" cy="3576776"/>
            </a:xfrm>
            <a:prstGeom prst="rect">
              <a:avLst/>
            </a:prstGeom>
          </p:spPr>
        </p:pic>
        <p:sp>
          <p:nvSpPr>
            <p:cNvPr id="41" name="TextBox 14">
              <a:extLst>
                <a:ext uri="{FF2B5EF4-FFF2-40B4-BE49-F238E27FC236}">
                  <a16:creationId xmlns:a16="http://schemas.microsoft.com/office/drawing/2014/main" id="{B79E251E-706C-4BF2-A687-F6E6FF26BB0E}"/>
                </a:ext>
              </a:extLst>
            </p:cNvPr>
            <p:cNvSpPr txBox="1"/>
            <p:nvPr/>
          </p:nvSpPr>
          <p:spPr>
            <a:xfrm>
              <a:off x="3355671" y="6309967"/>
              <a:ext cx="15744302" cy="51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71437" tIns="71437" rIns="71437" bIns="71437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algn="l"/>
              <a:r>
                <a:rPr kumimoji="0" lang="ru-RU" sz="240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FillTx/>
                  <a:cs typeface="Times New Roman"/>
                  <a:sym typeface="Helvetica Light"/>
                </a:rPr>
                <a:t>Сводная таблица объемов образующихся отходов</a:t>
              </a:r>
              <a:endParaRPr kumimoji="0" lang="ru-RU" sz="2400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sym typeface="Helvetica Light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652066" y="6312205"/>
            <a:ext cx="12167165" cy="2232248"/>
            <a:chOff x="672906" y="10746432"/>
            <a:chExt cx="12167165" cy="2232248"/>
          </a:xfrm>
        </p:grpSpPr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2E4E1C23-4C64-4C7F-A9F2-9E91AD78F52C}"/>
                </a:ext>
              </a:extLst>
            </p:cNvPr>
            <p:cNvSpPr/>
            <p:nvPr/>
          </p:nvSpPr>
          <p:spPr>
            <a:xfrm>
              <a:off x="672906" y="10746432"/>
              <a:ext cx="12167165" cy="1836000"/>
            </a:xfrm>
            <a:prstGeom prst="rect">
              <a:avLst/>
            </a:prstGeom>
            <a:noFill/>
            <a:ln w="38100" cap="flat">
              <a:solidFill>
                <a:srgbClr val="027BF3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A63CA0FC-DEAA-4B2F-B4F2-554C4CF97141}"/>
                </a:ext>
              </a:extLst>
            </p:cNvPr>
            <p:cNvGrpSpPr/>
            <p:nvPr/>
          </p:nvGrpSpPr>
          <p:grpSpPr>
            <a:xfrm>
              <a:off x="875855" y="11415588"/>
              <a:ext cx="11636270" cy="1563092"/>
              <a:chOff x="1176988" y="11205987"/>
              <a:chExt cx="11636270" cy="1563092"/>
            </a:xfrm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E1D213AA-1E1D-4A98-9B95-D8F1D4EF9C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b="26893"/>
              <a:stretch/>
            </p:blipFill>
            <p:spPr>
              <a:xfrm>
                <a:off x="1295926" y="11787093"/>
                <a:ext cx="11517332" cy="981986"/>
              </a:xfrm>
              <a:prstGeom prst="rect">
                <a:avLst/>
              </a:prstGeom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92D2666A-C0B7-42E9-AAEC-C254DCF2C1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76988" y="11205987"/>
                <a:ext cx="11622122" cy="581106"/>
              </a:xfrm>
              <a:prstGeom prst="rect">
                <a:avLst/>
              </a:prstGeom>
            </p:spPr>
          </p:pic>
        </p:grpSp>
        <p:sp>
          <p:nvSpPr>
            <p:cNvPr id="43" name="TextBox 14">
              <a:extLst>
                <a:ext uri="{FF2B5EF4-FFF2-40B4-BE49-F238E27FC236}">
                  <a16:creationId xmlns:a16="http://schemas.microsoft.com/office/drawing/2014/main" id="{002B99BE-D1B1-4181-9B9E-350005C7FA57}"/>
                </a:ext>
              </a:extLst>
            </p:cNvPr>
            <p:cNvSpPr txBox="1"/>
            <p:nvPr/>
          </p:nvSpPr>
          <p:spPr>
            <a:xfrm>
              <a:off x="4124013" y="10818440"/>
              <a:ext cx="5170362" cy="51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71437" tIns="71437" rIns="71437" bIns="71437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algn="l"/>
              <a:r>
                <a:rPr kumimoji="0" lang="ru-RU" sz="240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FillTx/>
                  <a:sym typeface="Helvetica Light"/>
                </a:rPr>
                <a:t>Категорирование</a:t>
              </a:r>
              <a:r>
                <a:rPr kumimoji="0" lang="ru-RU" sz="2400" i="0" u="none" strike="noStrike" cap="none" spc="0" normalizeH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FillTx/>
                  <a:sym typeface="Helvetica Light"/>
                </a:rPr>
                <a:t> отходов</a:t>
              </a:r>
              <a:endParaRPr kumimoji="0" lang="ru-RU" sz="2400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sym typeface="Helvetica Light"/>
              </a:endParaRPr>
            </a:p>
          </p:txBody>
        </p:sp>
      </p:grp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3C6ABBCF-ECFC-4F69-9C1E-3D104856D77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33767" y="13189193"/>
            <a:ext cx="315791" cy="513601"/>
          </a:xfrm>
        </p:spPr>
        <p:txBody>
          <a:bodyPr/>
          <a:lstStyle/>
          <a:p>
            <a:fld id="{86CB4B4D-7CA3-9044-876B-883B54F8677D}" type="slidenum">
              <a:rPr lang="ru-RU" smtClean="0">
                <a:solidFill>
                  <a:srgbClr val="0064C8"/>
                </a:solidFill>
              </a:rPr>
              <a:t>8</a:t>
            </a:fld>
            <a:endParaRPr lang="ru-RU" dirty="0">
              <a:solidFill>
                <a:srgbClr val="006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12468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1085281" y="15189"/>
            <a:ext cx="19246547" cy="1946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>
            <a:lvl1pPr marL="0" marR="0" indent="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/>
            <a:r>
              <a:rPr lang="ru-RU" sz="4400" dirty="0">
                <a:solidFill>
                  <a:srgbClr val="0064C8"/>
                </a:solidFill>
              </a:rPr>
              <a:t>Модуль 2. Прогнозирование объемов образования отходов по типам и категориям после демонтажных и дезактивационных работ</a:t>
            </a:r>
          </a:p>
        </p:txBody>
      </p:sp>
      <p:pic>
        <p:nvPicPr>
          <p:cNvPr id="3" name="Границы РА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000" y="1746000"/>
            <a:ext cx="20224000" cy="11376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20904968" y="1944360"/>
            <a:ext cx="3245267" cy="1320800"/>
            <a:chOff x="20717992" y="1762721"/>
            <a:chExt cx="3245267" cy="132080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22129104" y="2050753"/>
              <a:ext cx="18341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dirty="0">
                  <a:solidFill>
                    <a:schemeClr val="tx1"/>
                  </a:solidFill>
                </a:rPr>
                <a:t>Видео</a:t>
              </a: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17992" y="1762721"/>
              <a:ext cx="1320800" cy="1320800"/>
            </a:xfrm>
            <a:prstGeom prst="rect">
              <a:avLst/>
            </a:prstGeom>
          </p:spPr>
        </p:pic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89523F-98A5-414A-8790-BDDBA77683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33767" y="13189193"/>
            <a:ext cx="315791" cy="513601"/>
          </a:xfrm>
        </p:spPr>
        <p:txBody>
          <a:bodyPr/>
          <a:lstStyle/>
          <a:p>
            <a:fld id="{86CB4B4D-7CA3-9044-876B-883B54F8677D}" type="slidenum">
              <a:rPr lang="ru-RU" smtClean="0">
                <a:solidFill>
                  <a:srgbClr val="0064C8"/>
                </a:solidFill>
              </a:rPr>
              <a:t>9</a:t>
            </a:fld>
            <a:endParaRPr lang="ru-RU" dirty="0">
              <a:solidFill>
                <a:srgbClr val="006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653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19742</TotalTime>
  <Words>1188</Words>
  <Application>Microsoft Office PowerPoint</Application>
  <PresentationFormat>Произвольный</PresentationFormat>
  <Paragraphs>163</Paragraphs>
  <Slides>18</Slides>
  <Notes>6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Helvetica</vt:lpstr>
      <vt:lpstr>Helvetica Light</vt:lpstr>
      <vt:lpstr>Helvetica Neue</vt:lpstr>
      <vt:lpstr>White</vt:lpstr>
      <vt:lpstr>Оценка стоимости вывода из эксплуатации ЯРОО в условиях неопределенности исходных данных</vt:lpstr>
      <vt:lpstr>Развитие методологии оценки стоимости ВЭ в условиях неопределённости исходных данных с применением информационных технологий является важным направлением для повышения эффективности управленческих решений</vt:lpstr>
      <vt:lpstr>Презентация PowerPoint</vt:lpstr>
      <vt:lpstr>Презентация PowerPoint</vt:lpstr>
      <vt:lpstr>Презентация PowerPoint</vt:lpstr>
      <vt:lpstr>В DSP внедрен алгоритм расчета стоимости демонтажных и дезактивационных работ на основе данных из Цифровых информационных моделей (ЦИМ)</vt:lpstr>
      <vt:lpstr>Модуль 1. Расчет стоимости демонтажных и дезактивационных работ на основе данных Цифровой информационной модели (ЦИМ)</vt:lpstr>
      <vt:lpstr>На основе данных радиационных обследований DSP прогнозирует объемы образования отходов по типам и категориям</vt:lpstr>
      <vt:lpstr>Презентация PowerPoint</vt:lpstr>
      <vt:lpstr>Презентация PowerPoint</vt:lpstr>
      <vt:lpstr>Модуль 3. Ввод данных по технологическим процессам (блок-схемы) для обращения с отходами, включая РАО</vt:lpstr>
      <vt:lpstr>С учетом прогнозов образования отходов, технологий обращения с ними и справочников стоимостей DSP оценивает стоимость обращения с отходами</vt:lpstr>
      <vt:lpstr>Модуль 4. Оценка стоимости обращения с отходами, включая РАО</vt:lpstr>
      <vt:lpstr>Презентация PowerPoint</vt:lpstr>
      <vt:lpstr>Модуль 5. Анализ распределения совокупных затрат и объемов образования отходов с учетом неопределённости исходных данных</vt:lpstr>
      <vt:lpstr>Уровень разброса стоимости проекта по ВЭ преимущественно обусловлен высокими уровнем неопределённостей данных для оценки стоимости обращения с РАО</vt:lpstr>
      <vt:lpstr>Модуль 6. Анализ чувствительности результатов моделирования к исходным данным</vt:lpstr>
      <vt:lpstr>Заключение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Расчетно-прогностический комплекс CORIDA   для  прогнозирования  характеристик источников ионизирующего излучения и создаваемых ими радиационных полей</dc:title>
  <dc:creator>olga</dc:creator>
  <cp:lastModifiedBy>Анастасия Михайленко</cp:lastModifiedBy>
  <cp:revision>816</cp:revision>
  <dcterms:modified xsi:type="dcterms:W3CDTF">2021-10-15T11:24:51Z</dcterms:modified>
</cp:coreProperties>
</file>