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36" r:id="rId2"/>
    <p:sldMasterId id="2147485636" r:id="rId3"/>
  </p:sldMasterIdLst>
  <p:notesMasterIdLst>
    <p:notesMasterId r:id="rId29"/>
  </p:notesMasterIdLst>
  <p:sldIdLst>
    <p:sldId id="256" r:id="rId4"/>
    <p:sldId id="300" r:id="rId5"/>
    <p:sldId id="432" r:id="rId6"/>
    <p:sldId id="434" r:id="rId7"/>
    <p:sldId id="433" r:id="rId8"/>
    <p:sldId id="435" r:id="rId9"/>
    <p:sldId id="437" r:id="rId10"/>
    <p:sldId id="438" r:id="rId11"/>
    <p:sldId id="439" r:id="rId12"/>
    <p:sldId id="440" r:id="rId13"/>
    <p:sldId id="441" r:id="rId14"/>
    <p:sldId id="442" r:id="rId15"/>
    <p:sldId id="351" r:id="rId16"/>
    <p:sldId id="444" r:id="rId17"/>
    <p:sldId id="445" r:id="rId18"/>
    <p:sldId id="453" r:id="rId19"/>
    <p:sldId id="446" r:id="rId20"/>
    <p:sldId id="447" r:id="rId21"/>
    <p:sldId id="448" r:id="rId22"/>
    <p:sldId id="449" r:id="rId23"/>
    <p:sldId id="451" r:id="rId24"/>
    <p:sldId id="452" r:id="rId25"/>
    <p:sldId id="275" r:id="rId26"/>
    <p:sldId id="454" r:id="rId27"/>
    <p:sldId id="342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EAEAEA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749" autoAdjust="0"/>
  </p:normalViewPr>
  <p:slideViewPr>
    <p:cSldViewPr>
      <p:cViewPr varScale="1">
        <p:scale>
          <a:sx n="108" d="100"/>
          <a:sy n="108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76E8DDB-7802-47C4-902F-37CF7A5F3C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CC0D02A-81EB-49E5-81CD-0840D378BC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21F51469-16FA-479E-8EC2-77D73DE759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8EC9F3AC-B0DA-49CF-AF61-460C174035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A55FFF8B-1FA5-47C2-BF6B-85E1925392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82D4C2A1-E28E-44E9-AE31-4F6D8C9B3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6FF200E4-002D-49B2-86AF-4FD76082D5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B72A470-AFCE-4F9A-9B18-BDB20F38A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93B7F99A-8809-42AC-A1A0-57852D840D4A}" type="slidenum">
              <a:rPr lang="ru-RU" altLang="ru-RU" sz="1200">
                <a:solidFill>
                  <a:schemeClr val="tx1"/>
                </a:solidFill>
              </a:rPr>
              <a:pPr/>
              <a:t>1</a:t>
            </a:fld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62FCE46-BE22-4C27-82AA-6A5028C41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DB590B8-ACA3-4C46-B127-536AEBE10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DAEE75F-11A3-470F-B2EA-9988E39AA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03AEBF23-64F3-45F6-8208-186511079A92}" type="slidenum">
              <a:rPr lang="ru-RU" altLang="ru-RU" sz="1200">
                <a:solidFill>
                  <a:srgbClr val="000000"/>
                </a:solidFill>
              </a:rPr>
              <a:pPr/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C41312C-E389-498D-9596-CD5ACBE35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75A07EC-9C81-46B4-BBD1-E3523CA40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DBA926D-28B5-4088-9B0C-AB671DC9379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747FEF1-0AC3-4FB6-8F57-B3246162C29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1A23E29-9B33-428C-982E-ECA601F9CC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72F057A-4793-44AA-88C7-E172CF6068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F8AC0B44-7DD5-4FD7-AF73-E60F2FFA75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F9587B9-1F99-4137-8B9C-E7928DB29E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D6AABF7-1111-4F51-8501-58EC5008E0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54CFBE3-CB19-412F-8956-FC26EDF609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B4DE29B-0239-4384-9658-3E2694F59F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99 h 1906"/>
                <a:gd name="T4" fmla="*/ 6092 w 5740"/>
                <a:gd name="T5" fmla="*/ 499 h 1906"/>
                <a:gd name="T6" fmla="*/ 60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21" descr="Logo">
            <a:extLst>
              <a:ext uri="{FF2B5EF4-FFF2-40B4-BE49-F238E27FC236}">
                <a16:creationId xmlns:a16="http://schemas.microsoft.com/office/drawing/2014/main" id="{08458BDA-B615-4B3C-AE8D-73379A51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7223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275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CB8C068-8B56-4047-8806-8AA2E7F3F2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244205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E62FC88-A1D8-4EBA-B46B-05736A31D4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304909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CD742C5-FABB-4063-867F-71187F2F57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307932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D0E701E5-8774-4B09-BC89-87AB7D6C73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371108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8DA0C55-1AD4-453C-9810-0418FBD539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317423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0421C61-9501-46C1-BB19-2321CD5A3E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E084ABC-A28E-4281-9C28-9617A9FB12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7ECDFE7-0E6A-49F3-AE7C-0EA1CE86B3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F761A38-4C0F-43B2-8346-DF577A072B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3B87949-0E42-4C46-885E-F27F6F044C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C8FE34EB-D6C6-428D-B2CE-5E474EFF4B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F90D7C0-3231-4200-B23C-112BB5FC27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822EE8C-BF6B-41CF-B3D3-95BC3B5642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B077EF9-18DE-45DE-B2B3-3058900766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16 h 1906"/>
                <a:gd name="T4" fmla="*/ 6035 w 5740"/>
                <a:gd name="T5" fmla="*/ 616 h 1906"/>
                <a:gd name="T6" fmla="*/ 603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21" descr="Logo">
            <a:extLst>
              <a:ext uri="{FF2B5EF4-FFF2-40B4-BE49-F238E27FC236}">
                <a16:creationId xmlns:a16="http://schemas.microsoft.com/office/drawing/2014/main" id="{28930715-4859-4DDA-AAB8-CB92475A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7223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310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DF6BDAE-8085-482F-9F66-19492AA3D8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5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E813EEA-6284-45E0-B727-70E04620A1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2F2141D-875D-4AFC-9BA6-2932152444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9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5B91E2E-BCC4-4901-93F5-F9EBB3758F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6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EEABD3E-799E-4257-B3D8-8F23FEBB5D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1077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DA36E6C3-E7F8-4B46-BA15-D70FF22ECC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5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4EFB720B-5E2E-44F8-A47B-A723A152F0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0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1BA616A-05C9-4AAE-AC7C-3056736220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9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7AD05DC-342A-448A-A234-996493DF58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ED35DE2-CE70-4919-B223-AE182F172B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9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8E4CEF9-228D-42FF-BFE7-C9AC0A0DBF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40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5945F7F-45D3-45B8-8F1D-7EF6B3D986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9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B0B6029-826A-44EF-9CC2-5D6D979125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5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1D2A286-266C-44DF-B329-A1F114E956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0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539616F-59F0-40F5-AFCB-071B188765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965EAC5-80E1-4F24-BC6D-C4D2407935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2449807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31FDD03-C807-487F-976C-3014BF1070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2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EC51C3E-A59E-437B-8446-D14634FE8E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6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D1B5C-804D-451D-B952-3C181D3EA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XI </a:t>
            </a:r>
            <a:r>
              <a:rPr lang="ru-RU" alt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1766707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98395759-F6BC-4AFB-BA25-393A1C1F0E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>
              <a:extLst>
                <a:ext uri="{FF2B5EF4-FFF2-40B4-BE49-F238E27FC236}">
                  <a16:creationId xmlns:a16="http://schemas.microsoft.com/office/drawing/2014/main" id="{99421B4D-0FBE-40D3-ABF1-807FD8E6C8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>
                <a:extLst>
                  <a:ext uri="{FF2B5EF4-FFF2-40B4-BE49-F238E27FC236}">
                    <a16:creationId xmlns:a16="http://schemas.microsoft.com/office/drawing/2014/main" id="{AA9DEA25-0668-4590-AF36-E589C79A39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>
                <a:extLst>
                  <a:ext uri="{FF2B5EF4-FFF2-40B4-BE49-F238E27FC236}">
                    <a16:creationId xmlns:a16="http://schemas.microsoft.com/office/drawing/2014/main" id="{94B323FD-25D7-47E7-B965-B144258236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>
                <a:extLst>
                  <a:ext uri="{FF2B5EF4-FFF2-40B4-BE49-F238E27FC236}">
                    <a16:creationId xmlns:a16="http://schemas.microsoft.com/office/drawing/2014/main" id="{E5135FC1-4699-4E31-AE59-33C8276027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>
                <a:extLst>
                  <a:ext uri="{FF2B5EF4-FFF2-40B4-BE49-F238E27FC236}">
                    <a16:creationId xmlns:a16="http://schemas.microsoft.com/office/drawing/2014/main" id="{8A925907-57F3-454F-84B5-FC3B1D9259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>
                <a:extLst>
                  <a:ext uri="{FF2B5EF4-FFF2-40B4-BE49-F238E27FC236}">
                    <a16:creationId xmlns:a16="http://schemas.microsoft.com/office/drawing/2014/main" id="{8A51C804-8C10-487F-8A24-8DFED3496D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>
              <a:extLst>
                <a:ext uri="{FF2B5EF4-FFF2-40B4-BE49-F238E27FC236}">
                  <a16:creationId xmlns:a16="http://schemas.microsoft.com/office/drawing/2014/main" id="{F32CE089-688A-480A-8578-4DB2C8FD5E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565695A2-9D70-4635-BF78-64E8711AA5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>
            <a:extLst>
              <a:ext uri="{FF2B5EF4-FFF2-40B4-BE49-F238E27FC236}">
                <a16:creationId xmlns:a16="http://schemas.microsoft.com/office/drawing/2014/main" id="{89CA93A1-96F1-4928-88C2-7E651A796E1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A49AC7D2-5316-4755-B9A3-EF0E6E29CD4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pic>
        <p:nvPicPr>
          <p:cNvPr id="5141" name="Picture 21">
            <a:extLst>
              <a:ext uri="{FF2B5EF4-FFF2-40B4-BE49-F238E27FC236}">
                <a16:creationId xmlns:a16="http://schemas.microsoft.com/office/drawing/2014/main" id="{D6494341-8216-4F5B-8041-AF60B352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72231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24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F94E-BE07-4A15-8EEF-27F576DE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5CA0-1F14-4926-BE72-2F0A3AFD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89A66-0106-4881-BE28-4C12FDC68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2827200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1E4F-0EA6-445C-94CB-BEB2A426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5104C-1D30-4941-8A15-E3E039C2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4063E-7598-468C-A65C-2013BBE0E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1496440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3CCB-3542-4313-BE93-4E5903A8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C42D0-CADE-4CA1-9607-A3B609921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38018-77C1-44C0-8177-BEDB9790A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7D140-BF90-40E3-87DB-6CDAAFE0B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3161141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420F-7EC0-4537-A73D-177B2CB3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DF5B8-9FBE-41CC-9080-EEC03E225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5BBC5-4EE5-4DEB-806B-8E8D27DA3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8A276-F09E-450B-AF9E-844C244BD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7DDDC-8D06-4039-B3C3-0C020C793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3A6A4E-A60A-47CC-A07E-B5417722FD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1171590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D990-A08D-45BC-82AE-B2CE4CE4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4C9F4-87ED-4640-BD40-96364DA4A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29144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826FC8-FB02-4866-A2F5-90272FE476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376573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9926AA3-CDDF-40D7-80FD-A107039C69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2133495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E06F-478B-4B86-B6A4-5DF4F25A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A263-5D65-435B-9D0B-9BAD2134C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0AB3E-C72C-4740-A984-2009EAF58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21D02-23B5-4310-89F3-30FC662A0C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2715543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9D92-DC7C-4EE6-945C-256FF7AB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1879F-3FC1-4186-A74F-2F455E356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B21D4-7650-491A-B552-58F32C9F0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F485A-F053-4D78-A02A-0B4138A757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704172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C571-DC3A-400A-9423-C1D52011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FA472-BB7A-4DFD-BCBB-AD6901A24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2228D-1B7B-4746-8CF9-9811B6E90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2991748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FC37E1-2385-4E6B-8137-4FD9194A5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94785-27A2-4BE8-9AC8-8C78FF9AD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60E91-602C-405F-B88E-6A84454CDD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980816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B683-AD2E-4652-8DA3-E98932EC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417F1-299A-4DDE-BB6D-90183F5FA53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44554-D5E8-4FFA-AF20-D6572B27F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65E9-3F00-41D1-ABD4-4638BEE0C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740650" cy="3317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3106718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115E-7FA0-42F6-828F-7FBE917D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D24AA-692B-446B-9478-46DE6D64E8C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6E688-AE02-4ACC-858F-C7024CB271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4717BC-C324-4C15-85B8-A2E6CE438B9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CA988-C1A0-4A7D-89A5-3446490E2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740650" cy="3317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1358554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A633-E521-409F-8AED-C5EE6968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F52ED-9879-4513-A46D-C895A487E59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D1AD09CB-0A98-41E7-B6C4-3E4E31B5027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F7078-7FCA-4BEC-BC9E-85AAE200FE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740650" cy="3317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9018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68E7996-EEEC-4FFF-A056-D794BF38B6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241351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0DA96913-5E4D-497A-A9D0-CE36AE4DDE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394189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77AB6001-061F-4D65-842B-E81A4E33B9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29448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FF16AD2-5B6F-4021-8FA2-2CD5FBB4BC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195549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1E57653-ABB8-4E5F-BC96-D62EA0E918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</p:spTree>
    <p:extLst>
      <p:ext uri="{BB962C8B-B14F-4D97-AF65-F5344CB8AC3E}">
        <p14:creationId xmlns:p14="http://schemas.microsoft.com/office/powerpoint/2010/main" val="19257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4E2E1C0B-7F6F-45F1-BB43-585AB8FA32D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5">
              <a:extLst>
                <a:ext uri="{FF2B5EF4-FFF2-40B4-BE49-F238E27FC236}">
                  <a16:creationId xmlns:a16="http://schemas.microsoft.com/office/drawing/2014/main" id="{ADFF60E3-E44D-481D-B9C5-78378ADE27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1D23A0AC-240D-4842-9F56-2D9D135108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751037F5-D229-4ABD-989A-656AEBA813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7F6B67A1-BD34-40C9-A20D-E3BA36406E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37" name="Freeform 9">
                <a:extLst>
                  <a:ext uri="{FF2B5EF4-FFF2-40B4-BE49-F238E27FC236}">
                    <a16:creationId xmlns:a16="http://schemas.microsoft.com/office/drawing/2014/main" id="{6541E372-BE0D-4205-9C6E-AE33351274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EED9A99E-84D8-4EAE-8B8F-30A020EBF5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637D5FD0-B3D4-423D-98F8-E5F850C1F5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EBBE3EF3-C340-49BF-BFC9-CCE890F4E6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99 h 1906"/>
                <a:gd name="T4" fmla="*/ 6092 w 5740"/>
                <a:gd name="T5" fmla="*/ 499 h 1906"/>
                <a:gd name="T6" fmla="*/ 60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>
            <a:extLst>
              <a:ext uri="{FF2B5EF4-FFF2-40B4-BE49-F238E27FC236}">
                <a16:creationId xmlns:a16="http://schemas.microsoft.com/office/drawing/2014/main" id="{C4731F2D-A499-4D20-8F5A-67D89B4C6D4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B1D226BC-8BF5-491B-9FC0-E4EAA0F67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75A007CE-2208-452B-BE5F-95F17EB2DE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74065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B2B2B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</a:p>
        </p:txBody>
      </p:sp>
      <p:pic>
        <p:nvPicPr>
          <p:cNvPr id="1030" name="Picture 18" descr="Logo">
            <a:extLst>
              <a:ext uri="{FF2B5EF4-FFF2-40B4-BE49-F238E27FC236}">
                <a16:creationId xmlns:a16="http://schemas.microsoft.com/office/drawing/2014/main" id="{F29B933F-BFFD-41CA-AAA4-873E7CDD4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7223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617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  <p:sldLayoutId id="2147485614" r:id="rId12"/>
    <p:sldLayoutId id="2147485615" r:id="rId13"/>
    <p:sldLayoutId id="214748561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>
            <a:extLst>
              <a:ext uri="{FF2B5EF4-FFF2-40B4-BE49-F238E27FC236}">
                <a16:creationId xmlns:a16="http://schemas.microsoft.com/office/drawing/2014/main" id="{6BC41F89-CF15-4418-A912-3D2D4EEE7E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5" name="Group 5">
              <a:extLst>
                <a:ext uri="{FF2B5EF4-FFF2-40B4-BE49-F238E27FC236}">
                  <a16:creationId xmlns:a16="http://schemas.microsoft.com/office/drawing/2014/main" id="{6CEE7191-FB2C-4A97-8486-8DD9EAEE4A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9B3EA042-C43B-446A-A995-64FD6E1AAE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886B7370-981B-4AA5-A43A-D702147843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258FC05A-4678-41EA-A8C8-FE817EF1D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061" name="Freeform 9">
                <a:extLst>
                  <a:ext uri="{FF2B5EF4-FFF2-40B4-BE49-F238E27FC236}">
                    <a16:creationId xmlns:a16="http://schemas.microsoft.com/office/drawing/2014/main" id="{78EC8420-E172-4450-8089-439346E7FA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5723644D-28AE-44E9-90EB-0D0061A3B5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03E00C03-EF41-4D7B-848F-0AF787F7A4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57" name="Freeform 12">
              <a:extLst>
                <a:ext uri="{FF2B5EF4-FFF2-40B4-BE49-F238E27FC236}">
                  <a16:creationId xmlns:a16="http://schemas.microsoft.com/office/drawing/2014/main" id="{C535C7AD-E133-4327-9FD4-79722961DE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16 h 1906"/>
                <a:gd name="T4" fmla="*/ 6035 w 5740"/>
                <a:gd name="T5" fmla="*/ 616 h 1906"/>
                <a:gd name="T6" fmla="*/ 603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>
            <a:extLst>
              <a:ext uri="{FF2B5EF4-FFF2-40B4-BE49-F238E27FC236}">
                <a16:creationId xmlns:a16="http://schemas.microsoft.com/office/drawing/2014/main" id="{86BCF446-FFBD-47F9-86C7-8488321BBF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26554CDD-734A-4E86-9B53-329ACA8D5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4CC73E9E-1A1B-4512-9534-6B4E326C8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74065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B2B2B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  <p:pic>
        <p:nvPicPr>
          <p:cNvPr id="2054" name="Picture 18" descr="Logo">
            <a:extLst>
              <a:ext uri="{FF2B5EF4-FFF2-40B4-BE49-F238E27FC236}">
                <a16:creationId xmlns:a16="http://schemas.microsoft.com/office/drawing/2014/main" id="{9C748763-E96D-4E61-9B62-CC050E95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7223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618" r:id="rId1"/>
    <p:sldLayoutId id="2147485619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  <p:sldLayoutId id="2147485629" r:id="rId12"/>
    <p:sldLayoutId id="2147485630" r:id="rId13"/>
    <p:sldLayoutId id="2147485631" r:id="rId14"/>
    <p:sldLayoutId id="2147485632" r:id="rId15"/>
    <p:sldLayoutId id="2147485633" r:id="rId16"/>
    <p:sldLayoutId id="2147485634" r:id="rId17"/>
    <p:sldLayoutId id="2147485635" r:id="rId1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>
            <a:extLst>
              <a:ext uri="{FF2B5EF4-FFF2-40B4-BE49-F238E27FC236}">
                <a16:creationId xmlns:a16="http://schemas.microsoft.com/office/drawing/2014/main" id="{501EA794-315C-451D-A4D0-257764ACE09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>
              <a:extLst>
                <a:ext uri="{FF2B5EF4-FFF2-40B4-BE49-F238E27FC236}">
                  <a16:creationId xmlns:a16="http://schemas.microsoft.com/office/drawing/2014/main" id="{5FBB7BAE-B3F0-46D0-ABE1-C6243FE7D93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28612828-83D6-4722-AC0F-A9B8B2C446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824DB145-80BD-4969-9D17-507FDD5B39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C8B9AD49-DF46-408E-833C-F8B493541D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2E62A22F-E102-4D20-B1EA-A4A5B2687E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46D79A43-1F57-458C-9956-D2A9B36C90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7E2D65BF-60CC-45DC-BD93-97EF128164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F6527ED6-6450-47C0-A5A3-A3652CC3B9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>
            <a:extLst>
              <a:ext uri="{FF2B5EF4-FFF2-40B4-BE49-F238E27FC236}">
                <a16:creationId xmlns:a16="http://schemas.microsoft.com/office/drawing/2014/main" id="{21FB8EDF-0C89-40D0-BDCB-0C7C5893F1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D88A3E54-8F03-4F77-9325-47BAD24C5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67306D8C-B73B-43B1-B640-0C6AC2B29A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74065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B2B2B2"/>
                </a:solidFill>
              </a:defRPr>
            </a:lvl1pPr>
          </a:lstStyle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  <p:pic>
        <p:nvPicPr>
          <p:cNvPr id="4114" name="Picture 18">
            <a:extLst>
              <a:ext uri="{FF2B5EF4-FFF2-40B4-BE49-F238E27FC236}">
                <a16:creationId xmlns:a16="http://schemas.microsoft.com/office/drawing/2014/main" id="{E9F5B442-F6F5-4A61-958C-9D9B1719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72231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539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F0EBA2-1D7B-4E7B-9B0A-477DC40091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39238" cy="33845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>
                <a:solidFill>
                  <a:srgbClr val="FFFF00"/>
                </a:solidFill>
              </a:rPr>
              <a:t> ОПЫТ И УРОКИ ЗАЩИТЫ НАСЕЛЕНИЯ ПОСЛЕ ЧЕРНОБЫЛЬСКОЙ И ФУКУСИМСКОЙ АВАРИЙ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90D84E2-045A-4071-92D1-BCE661E8F5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508500"/>
            <a:ext cx="9139238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FF00"/>
                </a:solidFill>
              </a:rPr>
              <a:t>Проф. Балонов М.И.</a:t>
            </a:r>
            <a:endParaRPr lang="en-US" sz="3600" b="1" dirty="0">
              <a:solidFill>
                <a:srgbClr val="FFFF00"/>
              </a:solidFill>
            </a:endParaRPr>
          </a:p>
          <a:p>
            <a:pPr eaLnBrk="1" hangingPunct="1">
              <a:buClr>
                <a:srgbClr val="FFCC00"/>
              </a:buClr>
              <a:defRPr/>
            </a:pPr>
            <a:r>
              <a:rPr lang="ru-RU" b="1" dirty="0">
                <a:solidFill>
                  <a:srgbClr val="FFFF00"/>
                </a:solidFill>
              </a:rPr>
              <a:t>ФБУН НИИРГ, С.-Петербург </a:t>
            </a:r>
            <a:endParaRPr lang="ru-RU" sz="2800" b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0106-3DB3-41B3-9F4C-C455FE40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9823"/>
          </a:xfrm>
        </p:spPr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Ранние измерения </a:t>
            </a:r>
            <a:r>
              <a:rPr lang="en-US" sz="3200" baseline="30000" dirty="0">
                <a:solidFill>
                  <a:srgbClr val="FFFF00"/>
                </a:solidFill>
              </a:rPr>
              <a:t>131</a:t>
            </a:r>
            <a:r>
              <a:rPr lang="en-US" sz="3200" dirty="0">
                <a:solidFill>
                  <a:srgbClr val="FFFF00"/>
                </a:solidFill>
              </a:rPr>
              <a:t>I </a:t>
            </a:r>
            <a:r>
              <a:rPr lang="ru-RU" sz="3200" dirty="0">
                <a:solidFill>
                  <a:srgbClr val="FFFF00"/>
                </a:solidFill>
              </a:rPr>
              <a:t>в ЩЖ </a:t>
            </a:r>
            <a:r>
              <a:rPr lang="ru-RU" sz="3200" dirty="0" err="1">
                <a:solidFill>
                  <a:srgbClr val="FFFF00"/>
                </a:solidFill>
              </a:rPr>
              <a:t>эвакуантов</a:t>
            </a:r>
            <a:r>
              <a:rPr lang="ru-RU" sz="3200" dirty="0">
                <a:solidFill>
                  <a:srgbClr val="FFFF00"/>
                </a:solidFill>
              </a:rPr>
              <a:t> из г. Припять </a:t>
            </a:r>
            <a:r>
              <a:rPr lang="en-US" sz="3200" dirty="0">
                <a:solidFill>
                  <a:srgbClr val="FFFF00"/>
                </a:solidFill>
              </a:rPr>
              <a:t>[Balonov et al 2003]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EF3FC26-1CC2-4B96-AD01-9704B46581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1304457"/>
              </p:ext>
            </p:extLst>
          </p:nvPr>
        </p:nvGraphicFramePr>
        <p:xfrm>
          <a:off x="2896011" y="2496941"/>
          <a:ext cx="6116982" cy="280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964">
                  <a:extLst>
                    <a:ext uri="{9D8B030D-6E8A-4147-A177-3AD203B41FA5}">
                      <a16:colId xmlns:a16="http://schemas.microsoft.com/office/drawing/2014/main" val="485954620"/>
                    </a:ext>
                  </a:extLst>
                </a:gridCol>
                <a:gridCol w="2076009">
                  <a:extLst>
                    <a:ext uri="{9D8B030D-6E8A-4147-A177-3AD203B41FA5}">
                      <a16:colId xmlns:a16="http://schemas.microsoft.com/office/drawing/2014/main" val="1975330692"/>
                    </a:ext>
                  </a:extLst>
                </a:gridCol>
                <a:gridCol w="2076009">
                  <a:extLst>
                    <a:ext uri="{9D8B030D-6E8A-4147-A177-3AD203B41FA5}">
                      <a16:colId xmlns:a16="http://schemas.microsoft.com/office/drawing/2014/main" val="4052115339"/>
                    </a:ext>
                  </a:extLst>
                </a:gridCol>
              </a:tblGrid>
              <a:tr h="6466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Действия 26-27 апр. 1986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35163"/>
                  </a:ext>
                </a:extLst>
              </a:tr>
              <a:tr h="8654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Принял </a:t>
                      </a:r>
                      <a:r>
                        <a:rPr lang="en-US" sz="2400" dirty="0"/>
                        <a:t>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Внутри помещения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 открытом воздухе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031842"/>
                  </a:ext>
                </a:extLst>
              </a:tr>
              <a:tr h="6466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Да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10±2 (19)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19±5 (13)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34969"/>
                  </a:ext>
                </a:extLst>
              </a:tr>
              <a:tr h="6466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Нет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64±8 (4)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133±32 (9)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6557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87FAA73-ACEA-4EBE-BFEE-73DB33BA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2664183" cy="4499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8109C2-733C-447D-9A41-6FCF6E59F683}"/>
              </a:ext>
            </a:extLst>
          </p:cNvPr>
          <p:cNvSpPr txBox="1"/>
          <p:nvPr/>
        </p:nvSpPr>
        <p:spPr>
          <a:xfrm>
            <a:off x="2735825" y="1452135"/>
            <a:ext cx="627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Среднее содержание </a:t>
            </a:r>
            <a:r>
              <a:rPr lang="en-US" sz="2800" baseline="30000" dirty="0"/>
              <a:t>131</a:t>
            </a:r>
            <a:r>
              <a:rPr lang="en-US" sz="2800" dirty="0"/>
              <a:t>I</a:t>
            </a:r>
            <a:r>
              <a:rPr lang="ru-RU" sz="2800" dirty="0"/>
              <a:t> в ЩЖ, </a:t>
            </a:r>
            <a:r>
              <a:rPr lang="ru-RU" sz="2800" dirty="0" err="1"/>
              <a:t>кБк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 на 04.05.1986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1B4AC-C60D-4C6B-87CF-62675EFE4B9B}"/>
              </a:ext>
            </a:extLst>
          </p:cNvPr>
          <p:cNvSpPr txBox="1"/>
          <p:nvPr/>
        </p:nvSpPr>
        <p:spPr>
          <a:xfrm>
            <a:off x="2911150" y="5405865"/>
            <a:ext cx="5254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Эффект укрытия: в 2 раза</a:t>
            </a:r>
          </a:p>
          <a:p>
            <a:r>
              <a:rPr lang="ru-RU" sz="2400" dirty="0"/>
              <a:t>Эффект блокады ЩЖ: еще в 7 раз </a:t>
            </a:r>
            <a:endParaRPr lang="en-US" sz="24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6DE1027-44F0-4CFD-99FF-4490C3173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6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AAF1-A1C9-433F-B90E-39DF865D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Бракераж пищевых продуктов и питьевой воды</a:t>
            </a:r>
            <a:br>
              <a:rPr lang="ru-RU" sz="3600" dirty="0">
                <a:solidFill>
                  <a:srgbClr val="FFFF00"/>
                </a:solidFill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30C0-A983-4E32-85E5-27A8B8BCF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2348880"/>
            <a:ext cx="3816424" cy="3777283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Чернобыль, 1986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ВДУ для </a:t>
            </a:r>
            <a:r>
              <a:rPr lang="ru-RU" baseline="30000" dirty="0">
                <a:solidFill>
                  <a:srgbClr val="FFFF00"/>
                </a:solidFill>
              </a:rPr>
              <a:t>131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ru-RU" dirty="0">
                <a:solidFill>
                  <a:srgbClr val="FFFF00"/>
                </a:solidFill>
              </a:rPr>
              <a:t> установлены </a:t>
            </a:r>
            <a:r>
              <a:rPr lang="en-US" dirty="0">
                <a:solidFill>
                  <a:srgbClr val="FFFF00"/>
                </a:solidFill>
              </a:rPr>
              <a:t>06.05.1986, </a:t>
            </a:r>
            <a:r>
              <a:rPr lang="ru-RU" dirty="0">
                <a:solidFill>
                  <a:srgbClr val="FFFF00"/>
                </a:solidFill>
              </a:rPr>
              <a:t>а для </a:t>
            </a:r>
            <a:r>
              <a:rPr lang="en-US" dirty="0">
                <a:solidFill>
                  <a:srgbClr val="FFFF00"/>
                </a:solidFill>
              </a:rPr>
              <a:t>Cs</a:t>
            </a:r>
            <a:r>
              <a:rPr lang="ru-RU" dirty="0">
                <a:solidFill>
                  <a:srgbClr val="FFFF00"/>
                </a:solidFill>
              </a:rPr>
              <a:t> - 30.05.86.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Контроль и бракераж начаты вскоре.</a:t>
            </a:r>
          </a:p>
          <a:p>
            <a:pPr lvl="1"/>
            <a:endParaRPr lang="ru-RU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068B1-54E5-4084-ABE5-72FCC65A9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3888" y="2348880"/>
            <a:ext cx="5580112" cy="3777283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Фукусима-1, 2011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ВДУ установлены заранее, на порядок величины ниже, чем в СССР. 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Пересмотрены в 2012 г. в сторону дальнейшего снижения.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Контроль содержания радионуклидов в ПП с 16.03.11. 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Бракераж и контрмеры в с/х начаты с 21.03.11.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D3CA2-E623-441A-83C2-E2FEDCB153F1}"/>
              </a:ext>
            </a:extLst>
          </p:cNvPr>
          <p:cNvSpPr txBox="1"/>
          <p:nvPr/>
        </p:nvSpPr>
        <p:spPr>
          <a:xfrm>
            <a:off x="107505" y="119675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Активно применен после обеих аварий как на ранней стадии, так и впоследствии. Эта мера существенно снизила дозы внутреннего облучения жителей.</a:t>
            </a:r>
            <a:br>
              <a:rPr lang="ru-RU" sz="2400" dirty="0"/>
            </a:br>
            <a:endParaRPr lang="en-US" sz="24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1BB538-7E3D-4101-A17A-FEC7B203C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1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9128-31BC-4FCC-AB57-041FE1B6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sz="3600" dirty="0">
                <a:solidFill>
                  <a:srgbClr val="FFFF00"/>
                </a:solidFill>
              </a:rPr>
              <a:t>Долгосрочные меры защиты и реабилитации (месяцы и годы)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89692-4165-41FB-875B-5A8CBB9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48547"/>
            <a:ext cx="8784976" cy="45259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Дезактивация населенных пунктов, </a:t>
            </a:r>
          </a:p>
          <a:p>
            <a:r>
              <a:rPr lang="ru-RU" dirty="0">
                <a:solidFill>
                  <a:srgbClr val="FFFF00"/>
                </a:solidFill>
              </a:rPr>
              <a:t>Бракераж пищевых продуктов,</a:t>
            </a:r>
          </a:p>
          <a:p>
            <a:r>
              <a:rPr lang="ru-RU" dirty="0">
                <a:solidFill>
                  <a:srgbClr val="FFFF00"/>
                </a:solidFill>
              </a:rPr>
              <a:t>Контрмеры в сельском и лесном хозяйстве,</a:t>
            </a:r>
          </a:p>
          <a:p>
            <a:r>
              <a:rPr lang="ru-RU" dirty="0">
                <a:solidFill>
                  <a:srgbClr val="FFFF00"/>
                </a:solidFill>
              </a:rPr>
              <a:t>Добровольное переселение в местность с низким уровнем радиоактивности. </a:t>
            </a:r>
          </a:p>
          <a:p>
            <a:r>
              <a:rPr lang="ru-RU" dirty="0">
                <a:solidFill>
                  <a:srgbClr val="FFFF00"/>
                </a:solidFill>
              </a:rPr>
              <a:t>Важным условием эффективности было своевременное распространение информации.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DB628-A338-4602-9E9B-6D4FE5B9A7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3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Rectangle 4">
            <a:extLst>
              <a:ext uri="{FF2B5EF4-FFF2-40B4-BE49-F238E27FC236}">
                <a16:creationId xmlns:a16="http://schemas.microsoft.com/office/drawing/2014/main" id="{D14F5256-5D29-4EF0-86B2-E770834DBB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ru-RU" altLang="ru-RU" sz="3200" dirty="0">
                <a:solidFill>
                  <a:srgbClr val="FFFF00"/>
                </a:solidFill>
              </a:rPr>
              <a:t>Опыт дезактивации НП Брянской области</a:t>
            </a:r>
          </a:p>
        </p:txBody>
      </p:sp>
      <p:pic>
        <p:nvPicPr>
          <p:cNvPr id="154630" name="Picture 6" descr="C:\Dokumentumok\pakseloadas\BELO6.JPG">
            <a:extLst>
              <a:ext uri="{FF2B5EF4-FFF2-40B4-BE49-F238E27FC236}">
                <a16:creationId xmlns:a16="http://schemas.microsoft.com/office/drawing/2014/main" id="{BBCC549E-799D-40CC-A71C-597F27A626D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981075"/>
            <a:ext cx="4284662" cy="291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9">
            <a:extLst>
              <a:ext uri="{FF2B5EF4-FFF2-40B4-BE49-F238E27FC236}">
                <a16:creationId xmlns:a16="http://schemas.microsoft.com/office/drawing/2014/main" id="{11CD1EFE-6024-4156-B018-5E07653136F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933825"/>
            <a:ext cx="4319588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17" descr="Голиков">
            <a:extLst>
              <a:ext uri="{FF2B5EF4-FFF2-40B4-BE49-F238E27FC236}">
                <a16:creationId xmlns:a16="http://schemas.microsoft.com/office/drawing/2014/main" id="{CB1C290B-A150-4B54-9018-19C9569F34D2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81075"/>
            <a:ext cx="4248150" cy="287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22" name="Picture 2054" descr="C:\Dokumentumok\pakseloadas\BELO2.JPG">
            <a:extLst>
              <a:ext uri="{FF2B5EF4-FFF2-40B4-BE49-F238E27FC236}">
                <a16:creationId xmlns:a16="http://schemas.microsoft.com/office/drawing/2014/main" id="{4BF465FB-3231-45C7-96F8-B106A648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89388"/>
            <a:ext cx="422433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83912A-E4AB-49CB-B307-C13415ABE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/>
              <a:t>XI </a:t>
            </a:r>
            <a:r>
              <a:rPr lang="ru-RU" altLang="ru-RU"/>
              <a:t>Росс конференция РБ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907D-A723-4598-A633-BD049093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Дезактивация населенных пунктов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D434-E8E8-47D2-81F8-299945EB0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073427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Чернобыль, 1986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В 1986–1989 гг. в Брянской области дезактивированы 302 НП, в том числе 50 – дважды и 6 – трижды.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Лето 1989 г – полк ГО при методическом обеспечении НИИРГ.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Снижение </a:t>
            </a:r>
            <a:r>
              <a:rPr lang="ru-RU" dirty="0" err="1">
                <a:solidFill>
                  <a:srgbClr val="FFFF00"/>
                </a:solidFill>
              </a:rPr>
              <a:t>эфф</a:t>
            </a:r>
            <a:r>
              <a:rPr lang="ru-RU" dirty="0">
                <a:solidFill>
                  <a:srgbClr val="FFFF00"/>
                </a:solidFill>
              </a:rPr>
              <a:t>. дозы по данным ТЛД - 26±5%.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Предотвращенная КД – 350 чел-Зв.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6395A-1BF6-4A85-9E22-61038D05C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4716016" cy="5073427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Фукусима-1, 2011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Специалисты ознакомлены с чернобыльским опытом. 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Испытали свои технологии в 2011-2012 гг. 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С 2013 г – массовая дезактивация НП.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В эвакуированных НП снижение </a:t>
            </a:r>
            <a:r>
              <a:rPr lang="ru-RU" dirty="0" err="1">
                <a:solidFill>
                  <a:srgbClr val="FFFF00"/>
                </a:solidFill>
              </a:rPr>
              <a:t>эфф</a:t>
            </a:r>
            <a:r>
              <a:rPr lang="ru-RU" dirty="0">
                <a:solidFill>
                  <a:srgbClr val="FFFF00"/>
                </a:solidFill>
              </a:rPr>
              <a:t>. дозы около 25%. 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Жители возвращаются в дезактивированные НП.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CC93A-524C-442A-A634-DED6E75489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2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1C3A-8141-424F-B701-A45A880E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Дезактивация приусадебного участка в г. Дате, июль 2013 г.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2BE0E4-44A1-46AF-9969-389C3A26D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145" y="1600200"/>
            <a:ext cx="6765710" cy="4525963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36E00E-43D2-4E8F-9116-741A3757F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6FDC-D645-4B1C-B62B-AE218140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0"/>
            <a:ext cx="8784976" cy="1045816"/>
          </a:xfrm>
        </p:spPr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До (слева) и после (справа) дезактивации в эвакуированном г. </a:t>
            </a:r>
            <a:r>
              <a:rPr lang="ru-RU" sz="3200" dirty="0" err="1">
                <a:solidFill>
                  <a:srgbClr val="FFFF00"/>
                </a:solidFill>
              </a:rPr>
              <a:t>Тамура</a:t>
            </a:r>
            <a:r>
              <a:rPr lang="ru-RU" sz="4000" dirty="0"/>
              <a:t> 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B33D49-819B-4DC2-AABC-0BF266B74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15538"/>
            <a:ext cx="7992888" cy="573554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A5519-8A24-4FED-ADF8-ADA6C010BE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XI 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Росс конференция РБ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08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7760-2D4B-4114-A71A-CECF8442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Временное хранилище отходов дезактивации в г. Дате, июль 2013 г.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33A5FE-A512-4F90-981D-72C9D0EAE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488" y="1469147"/>
            <a:ext cx="7887951" cy="4768165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73A078-B3BF-4ADC-8354-D629A7224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D4CB-D808-43BF-B3E5-6C8D1685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052736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Контрмеры в сельском хозяйстве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7D8A-1D19-43F4-BEF7-961B5927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3600" dirty="0">
                <a:solidFill>
                  <a:srgbClr val="FFFF00"/>
                </a:solidFill>
              </a:rPr>
              <a:t>Почвенные</a:t>
            </a:r>
          </a:p>
          <a:p>
            <a:r>
              <a:rPr lang="ru-RU" sz="3600" dirty="0">
                <a:solidFill>
                  <a:srgbClr val="FFFF00"/>
                </a:solidFill>
              </a:rPr>
              <a:t>В животноводстве</a:t>
            </a:r>
          </a:p>
          <a:p>
            <a:r>
              <a:rPr lang="ru-RU" sz="3600" dirty="0">
                <a:solidFill>
                  <a:srgbClr val="FFFF00"/>
                </a:solidFill>
              </a:rPr>
              <a:t>Переработка продукции</a:t>
            </a:r>
          </a:p>
          <a:p>
            <a:r>
              <a:rPr lang="ru-RU" sz="3600" dirty="0">
                <a:solidFill>
                  <a:srgbClr val="FFFF00"/>
                </a:solidFill>
              </a:rPr>
              <a:t>Замена с/х культур</a:t>
            </a:r>
          </a:p>
          <a:p>
            <a:r>
              <a:rPr lang="ru-RU" sz="3600" dirty="0">
                <a:solidFill>
                  <a:srgbClr val="FFFF00"/>
                </a:solidFill>
              </a:rPr>
              <a:t>Ограничительные меры в лесном хозяйстве</a:t>
            </a:r>
          </a:p>
          <a:p>
            <a:r>
              <a:rPr lang="ru-RU" sz="3600" dirty="0">
                <a:solidFill>
                  <a:srgbClr val="FFFF00"/>
                </a:solidFill>
              </a:rPr>
              <a:t>Информационные кампании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6778-3EFB-44CA-B80D-5A1DB167BE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5841-B7A5-46BF-BB08-D064A466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Контрмеры в сельском хозяйстве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2A9A-A26F-4826-AEEB-4314838DA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388296" cy="5145435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Чернобыль, 1986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Беспрецедентные масштабы применения 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В ранний период – забой 100 000 скота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Долгосрочно – комплекс мер с учетом местных условий и технологий (см. выше)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Предотвращенная КД – 12000-19000 чел-Зв или 30-40% всей </a:t>
            </a:r>
            <a:r>
              <a:rPr lang="ru-RU" dirty="0" err="1">
                <a:solidFill>
                  <a:srgbClr val="FFFF00"/>
                </a:solidFill>
              </a:rPr>
              <a:t>эфф</a:t>
            </a:r>
            <a:r>
              <a:rPr lang="ru-RU" dirty="0">
                <a:solidFill>
                  <a:srgbClr val="FFFF00"/>
                </a:solidFill>
              </a:rPr>
              <a:t>. дозы внутреннего облучения.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FD983-455D-4313-BEFC-10E3F2210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464496" cy="5145435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Фукусима-1, 2011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Японскими специалистами испытан спектр с/х контрмер с учетом чернобыльского опыта.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Благодаря низким уровням выпадений, связывающим свойствам почвы и бракеражу ПП, применение на практике было ограниченным.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8D3E5-57FB-486F-98CF-D1BC216653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5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65F1694F-2D18-4B8E-B0E9-25A608A8088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FF00"/>
                </a:solidFill>
              </a:rPr>
              <a:t>Содержание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4643BFB6-6D6E-4F08-9C26-C2D4F6919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1340768"/>
            <a:ext cx="7740650" cy="478539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>
                <a:solidFill>
                  <a:srgbClr val="FFFF00"/>
                </a:solidFill>
              </a:rPr>
              <a:t>Радиоактивные выбросы и выпадения после чернобыльской и </a:t>
            </a:r>
            <a:r>
              <a:rPr lang="ru-RU" dirty="0" err="1">
                <a:solidFill>
                  <a:srgbClr val="FFFF00"/>
                </a:solidFill>
              </a:rPr>
              <a:t>фукусимской</a:t>
            </a:r>
            <a:r>
              <a:rPr lang="ru-RU" dirty="0">
                <a:solidFill>
                  <a:srgbClr val="FFFF00"/>
                </a:solidFill>
              </a:rPr>
              <a:t> аварий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>
                <a:solidFill>
                  <a:srgbClr val="FFFF00"/>
                </a:solidFill>
              </a:rPr>
              <a:t>Меры защиты населения в ранний период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>
                <a:solidFill>
                  <a:srgbClr val="FFFF00"/>
                </a:solidFill>
              </a:rPr>
              <a:t>Долгосрочные меры защиты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>
                <a:solidFill>
                  <a:srgbClr val="FFFF00"/>
                </a:solidFill>
              </a:rPr>
              <a:t>Общие соображения и выводы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EE4857-42C0-44B2-98EC-A0A47D6EC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3FC6-D119-4CCD-9189-5ED2FB4D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Добровольное переселение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52C4-A1A3-406D-A366-DC3E0227B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88296" cy="5001419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Чернобыль, 1986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В 1989-1991 </a:t>
            </a:r>
            <a:r>
              <a:rPr lang="ru-RU" dirty="0" err="1">
                <a:solidFill>
                  <a:srgbClr val="FFFF00"/>
                </a:solidFill>
              </a:rPr>
              <a:t>гг</a:t>
            </a:r>
            <a:r>
              <a:rPr lang="ru-RU" dirty="0">
                <a:solidFill>
                  <a:srgbClr val="FFFF00"/>
                </a:solidFill>
              </a:rPr>
              <a:t> более 220 тысяч жителей Б, Р и У были добровольно переселены в «чистые» районы. 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К этому времени они уже получили более половины пожизненной дозы излучения.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Социальная мера, не обоснованная </a:t>
            </a:r>
            <a:r>
              <a:rPr lang="ru-RU" dirty="0" err="1">
                <a:solidFill>
                  <a:srgbClr val="FFFF00"/>
                </a:solidFill>
              </a:rPr>
              <a:t>радиологически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3E9BC-15B7-48D4-BD19-432008B8F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88296" cy="5001419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Фукусима-1, 2011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В отдаленные сроки после аварии на ФАЭС жителей префектуры Фукусима в другие регионы по радиологическим критериям не переселяли.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8D99A-5A6C-4AD1-AAC0-DEA7617BB7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3E04-1327-45CA-8CCA-6B68DDF7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Заключение и выводы - 1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AB9EF-FB42-4077-A1E4-2D9E823A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92286"/>
            <a:ext cx="8784976" cy="5073427"/>
          </a:xfrm>
        </p:spPr>
        <p:txBody>
          <a:bodyPr/>
          <a:lstStyle/>
          <a:p>
            <a:r>
              <a:rPr lang="ru-RU" sz="2400" u="sng" dirty="0">
                <a:solidFill>
                  <a:srgbClr val="FFFF00"/>
                </a:solidFill>
              </a:rPr>
              <a:t>При эвакуации населения </a:t>
            </a:r>
            <a:r>
              <a:rPr lang="ru-RU" sz="2400" dirty="0">
                <a:solidFill>
                  <a:srgbClr val="FFFF00"/>
                </a:solidFill>
              </a:rPr>
              <a:t>переплетаются радиологические, социальные и психологические соображения. Развитие этого подхода видится в применении современных рекомендаций МАГАТЭ.</a:t>
            </a:r>
          </a:p>
          <a:p>
            <a:r>
              <a:rPr lang="ru-RU" sz="2400" u="sng" dirty="0">
                <a:solidFill>
                  <a:srgbClr val="FFFF00"/>
                </a:solidFill>
              </a:rPr>
              <a:t>Блокирование ЩЖ стабильным иодом </a:t>
            </a:r>
            <a:r>
              <a:rPr lang="ru-RU" sz="2400" dirty="0">
                <a:solidFill>
                  <a:srgbClr val="FFFF00"/>
                </a:solidFill>
              </a:rPr>
              <a:t>– адекватная мера кратковременной защиты в сочетании с эвакуацией.</a:t>
            </a:r>
          </a:p>
          <a:p>
            <a:r>
              <a:rPr lang="ru-RU" sz="2400" u="sng" dirty="0">
                <a:solidFill>
                  <a:srgbClr val="FFFF00"/>
                </a:solidFill>
              </a:rPr>
              <a:t>Бракераж пищевых продуктов и питьевой воды </a:t>
            </a:r>
            <a:r>
              <a:rPr lang="ru-RU" sz="2400" dirty="0">
                <a:solidFill>
                  <a:srgbClr val="FFFF00"/>
                </a:solidFill>
              </a:rPr>
              <a:t>был эффективной мерой для снижения дозы от иода-131 в ЩЖ жителей после обеих аварий.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Однако, после чернобыльской аварии он был введен недостаточно быстро, что привело к повышению заболеваемости раком ЩЖ у детей. Критерии вмешательства должны быть установлены заранее в виде измеряемых величин и внедрены немедленно. </a:t>
            </a:r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4D44-AC56-4563-B380-E1BAA5D36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D2ED-895E-49CF-A2F6-B0695E6F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Заключение и выводы - 2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B665A-4671-46CC-A9DF-9E77FF1AB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328592"/>
          </a:xfrm>
        </p:spPr>
        <p:txBody>
          <a:bodyPr/>
          <a:lstStyle/>
          <a:p>
            <a:r>
              <a:rPr lang="ru-RU" sz="2400" u="sng" dirty="0">
                <a:solidFill>
                  <a:srgbClr val="FFFF00"/>
                </a:solidFill>
              </a:rPr>
              <a:t>Дезактивация населенных пунктов</a:t>
            </a:r>
            <a:r>
              <a:rPr lang="ru-RU" sz="2400" dirty="0">
                <a:solidFill>
                  <a:srgbClr val="FFFF00"/>
                </a:solidFill>
              </a:rPr>
              <a:t> - мера защиты с умеренной эффективностью, приводит к образованию отходов. Решение о ее применении следует принимать с учетом мнения жителей.</a:t>
            </a:r>
          </a:p>
          <a:p>
            <a:r>
              <a:rPr lang="ru-RU" sz="2400" u="sng" dirty="0">
                <a:solidFill>
                  <a:srgbClr val="FFFF00"/>
                </a:solidFill>
              </a:rPr>
              <a:t>Переселение в отдаленные сроки</a:t>
            </a:r>
            <a:r>
              <a:rPr lang="ru-RU" sz="2400" dirty="0">
                <a:solidFill>
                  <a:srgbClr val="FFFF00"/>
                </a:solidFill>
              </a:rPr>
              <a:t> после аварии едва ли оправдано радиологическими соображениями. </a:t>
            </a:r>
          </a:p>
          <a:p>
            <a:r>
              <a:rPr lang="ru-RU" sz="2400" u="sng" dirty="0">
                <a:solidFill>
                  <a:srgbClr val="FFFF00"/>
                </a:solidFill>
              </a:rPr>
              <a:t>Контрмеры в сельском хозяйстве</a:t>
            </a:r>
            <a:r>
              <a:rPr lang="ru-RU" sz="2400" dirty="0">
                <a:solidFill>
                  <a:srgbClr val="FFFF00"/>
                </a:solidFill>
              </a:rPr>
              <a:t> – наиболее научно проработанная система снижения дозы внутреннего облучения населения.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В отдаленный период международной основой защиты населения является оптимизация с помощью т.н. референтных уровней. Технические детали прорабатываются МАГАТЭ.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1FF74-4A18-4D8F-9645-44CDE3254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D72C54BB-C3C8-4666-A5DE-CB92D69BEC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altLang="en-US" sz="3600" dirty="0">
                <a:solidFill>
                  <a:srgbClr val="FFFF00"/>
                </a:solidFill>
              </a:rPr>
              <a:t>В международной радиационной защите после 2-х аварий: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B2BA9E82-156D-44D9-BE7A-73E4562FC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2" y="1524788"/>
            <a:ext cx="8423276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 sz="2800" dirty="0">
                <a:solidFill>
                  <a:srgbClr val="FFFF00"/>
                </a:solidFill>
              </a:rPr>
              <a:t>Радикально модернизирована система РЗ населения в аварийной и существующей ситуациях облучения (МКРЗ, МАГАТЭ).</a:t>
            </a:r>
          </a:p>
          <a:p>
            <a:pPr>
              <a:lnSpc>
                <a:spcPct val="90000"/>
              </a:lnSpc>
            </a:pPr>
            <a:r>
              <a:rPr lang="ru-RU" altLang="en-US" sz="2800" dirty="0">
                <a:solidFill>
                  <a:srgbClr val="FFFF00"/>
                </a:solidFill>
              </a:rPr>
              <a:t>Усовершенствована аварийная готовность и реагирование (МАГАТЭ).</a:t>
            </a:r>
          </a:p>
          <a:p>
            <a:pPr>
              <a:lnSpc>
                <a:spcPct val="90000"/>
              </a:lnSpc>
            </a:pPr>
            <a:r>
              <a:rPr lang="ru-RU" altLang="en-US" sz="2800" dirty="0">
                <a:solidFill>
                  <a:srgbClr val="FFFF00"/>
                </a:solidFill>
              </a:rPr>
              <a:t>Предусмотрен выход из аварии и переход к существующей ситуации облучения (МАГАТЭ).</a:t>
            </a:r>
          </a:p>
          <a:p>
            <a:pPr>
              <a:lnSpc>
                <a:spcPct val="90000"/>
              </a:lnSpc>
            </a:pPr>
            <a:r>
              <a:rPr lang="ru-RU" altLang="en-US" sz="2800" dirty="0">
                <a:solidFill>
                  <a:srgbClr val="FFFF00"/>
                </a:solidFill>
              </a:rPr>
              <a:t>Разработаны руководства по мерам защиты и реабилитации (МАГАТЭ).</a:t>
            </a:r>
          </a:p>
          <a:p>
            <a:pPr>
              <a:lnSpc>
                <a:spcPct val="90000"/>
              </a:lnSpc>
            </a:pPr>
            <a:r>
              <a:rPr lang="ru-RU" altLang="en-US" sz="2800" dirty="0">
                <a:solidFill>
                  <a:srgbClr val="FFFF00"/>
                </a:solidFill>
              </a:rPr>
              <a:t>Усовершенствованы методы мониторинга (МКРЕ).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668A55-A67F-4711-9B54-B1C7ABAF7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XI </a:t>
            </a:r>
            <a:r>
              <a:rPr lang="ru-RU" altLang="en-US"/>
              <a:t>Росс конференция РБ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62256844-6E6F-41B7-85EA-F4F1826B8C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69777"/>
          </a:xfrm>
        </p:spPr>
        <p:txBody>
          <a:bodyPr/>
          <a:lstStyle/>
          <a:p>
            <a:r>
              <a:rPr lang="ru-RU" altLang="en-US" sz="3600" dirty="0">
                <a:solidFill>
                  <a:srgbClr val="FFFF00"/>
                </a:solidFill>
              </a:rPr>
              <a:t>В России новые разработки внедряются недостаточно: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16218AD5-DF98-44A4-A578-FD3CE09F6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591941"/>
            <a:ext cx="8316094" cy="5111973"/>
          </a:xfrm>
        </p:spPr>
        <p:txBody>
          <a:bodyPr/>
          <a:lstStyle/>
          <a:p>
            <a:r>
              <a:rPr lang="ru-RU" altLang="en-US" sz="2400" dirty="0">
                <a:solidFill>
                  <a:srgbClr val="FFFF00"/>
                </a:solidFill>
              </a:rPr>
              <a:t>Действующие критерии защиты от аварии устарели и требуют гармонизации с международными. </a:t>
            </a:r>
          </a:p>
          <a:p>
            <a:r>
              <a:rPr lang="ru-RU" altLang="en-US" sz="2400" dirty="0">
                <a:solidFill>
                  <a:srgbClr val="FFFF00"/>
                </a:solidFill>
              </a:rPr>
              <a:t>Не предусмотрен выход из аварии и переход к защите от долгосрочного облучения.</a:t>
            </a:r>
          </a:p>
          <a:p>
            <a:r>
              <a:rPr lang="ru-RU" altLang="en-US" sz="2400" dirty="0">
                <a:solidFill>
                  <a:srgbClr val="FFFF00"/>
                </a:solidFill>
              </a:rPr>
              <a:t>Нет научного обоснования защиты и реабилитации при  долгосрочном </a:t>
            </a:r>
            <a:r>
              <a:rPr lang="ru-RU" altLang="en-US" sz="2400" dirty="0" err="1">
                <a:solidFill>
                  <a:srgbClr val="FFFF00"/>
                </a:solidFill>
              </a:rPr>
              <a:t>поставарийном</a:t>
            </a:r>
            <a:r>
              <a:rPr lang="ru-RU" altLang="en-US" sz="2400" dirty="0">
                <a:solidFill>
                  <a:srgbClr val="FFFF00"/>
                </a:solidFill>
              </a:rPr>
              <a:t> облучении.</a:t>
            </a:r>
          </a:p>
          <a:p>
            <a:r>
              <a:rPr lang="ru-RU" altLang="en-US" sz="2400" dirty="0">
                <a:solidFill>
                  <a:srgbClr val="FFFF00"/>
                </a:solidFill>
              </a:rPr>
              <a:t>Недостаток современных руководств по аварийной готовности и реагированию, а также по реабилитации и возврату к нормальной жизни.</a:t>
            </a:r>
          </a:p>
          <a:p>
            <a:r>
              <a:rPr lang="ru-RU" altLang="en-US" sz="2400" dirty="0">
                <a:solidFill>
                  <a:srgbClr val="FFFF00"/>
                </a:solidFill>
              </a:rPr>
              <a:t>Неудачная социальная политика в «чернобыльских» регионах, консервирующая аварийную ситуацию. </a:t>
            </a:r>
          </a:p>
          <a:p>
            <a:endParaRPr lang="ru-RU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82247-48B1-48F9-974E-8574841BC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XI </a:t>
            </a: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Росс конференция РБ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B8D0-03B8-4170-B978-AE46F1CF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ACEF6-13FA-46A8-A3F8-32BEB0D3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4400" b="1" dirty="0">
              <a:solidFill>
                <a:srgbClr val="FFFF00"/>
              </a:solidFill>
              <a:ea typeface="+mj-ea"/>
              <a:cs typeface="+mj-cs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4800" b="1" dirty="0">
                <a:solidFill>
                  <a:srgbClr val="FFFF00"/>
                </a:solidFill>
                <a:ea typeface="+mj-ea"/>
                <a:cs typeface="+mj-cs"/>
              </a:rPr>
              <a:t>Благодарю за внимание!</a:t>
            </a:r>
            <a:br>
              <a:rPr lang="ru-RU" sz="4800" b="1" dirty="0">
                <a:solidFill>
                  <a:srgbClr val="FFFFFF"/>
                </a:solidFill>
                <a:ea typeface="+mj-ea"/>
                <a:cs typeface="+mj-cs"/>
              </a:rPr>
            </a:br>
            <a:endParaRPr lang="ru-RU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37A9B-144D-4355-91BD-F8CA7C77BA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" y="-6350"/>
            <a:ext cx="9109075" cy="1347788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</a:rPr>
              <a:t>Суммарный выброс радионуклидов </a:t>
            </a:r>
            <a:r>
              <a:rPr lang="en-US" sz="4000" dirty="0">
                <a:solidFill>
                  <a:srgbClr val="FFFF00"/>
                </a:solidFill>
              </a:rPr>
              <a:t>(</a:t>
            </a:r>
            <a:r>
              <a:rPr lang="en-US" sz="4000" dirty="0" err="1">
                <a:solidFill>
                  <a:srgbClr val="FFFF00"/>
                </a:solidFill>
              </a:rPr>
              <a:t>PBq</a:t>
            </a:r>
            <a:r>
              <a:rPr lang="en-US" sz="4000" dirty="0">
                <a:solidFill>
                  <a:srgbClr val="FFFF00"/>
                </a:solidFill>
              </a:rPr>
              <a:t>)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[UNSCEAR]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83805"/>
              </p:ext>
            </p:extLst>
          </p:nvPr>
        </p:nvGraphicFramePr>
        <p:xfrm>
          <a:off x="468313" y="1628775"/>
          <a:ext cx="8218487" cy="451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3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879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Авария</a:t>
                      </a:r>
                    </a:p>
                  </a:txBody>
                  <a:tcPr marT="45723" marB="45723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/>
                        <a:t>Выброшенные радионуклиды</a:t>
                      </a:r>
                      <a:endParaRPr lang="ru-RU" sz="2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I-131</a:t>
                      </a:r>
                      <a:endParaRPr lang="ru-RU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Cs-137</a:t>
                      </a:r>
                      <a:endParaRPr lang="ru-RU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Cs-134</a:t>
                      </a:r>
                      <a:endParaRPr lang="ru-RU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Другие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815">
                <a:tc>
                  <a:txBody>
                    <a:bodyPr/>
                    <a:lstStyle/>
                    <a:p>
                      <a:r>
                        <a:rPr lang="ru-RU" sz="2400" dirty="0"/>
                        <a:t>Чернобыль</a:t>
                      </a:r>
                      <a:r>
                        <a:rPr lang="en-US" sz="2400" dirty="0"/>
                        <a:t>1986</a:t>
                      </a:r>
                      <a:endParaRPr lang="ru-RU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1800</a:t>
                      </a:r>
                      <a:endParaRPr lang="ru-RU" sz="3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85</a:t>
                      </a:r>
                      <a:endParaRPr lang="ru-RU" sz="3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47</a:t>
                      </a:r>
                      <a:endParaRPr lang="ru-RU" sz="3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 продукты деления и активации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54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Фукусима-1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, 2011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Летучие продукты деления и активации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38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70C0"/>
                          </a:solidFill>
                        </a:rPr>
                        <a:t>Чернобыль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</a:rPr>
                        <a:t> Фукусима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ru-RU" sz="3200" b="1" u="sng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u="sng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u="sng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NA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6E315-9DAC-4552-BCEC-A3DA3FF24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rgbClr val="FFFF00"/>
                </a:solidFill>
              </a:rPr>
              <a:t>Выпадения радионуклидов цезия на почву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[UNSCEAR]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830123"/>
              </p:ext>
            </p:extLst>
          </p:nvPr>
        </p:nvGraphicFramePr>
        <p:xfrm>
          <a:off x="0" y="1628800"/>
          <a:ext cx="9143999" cy="440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Авария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Cs-137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Cs-134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2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A, </a:t>
                      </a:r>
                      <a:r>
                        <a:rPr lang="ru-RU" sz="2400" dirty="0" err="1"/>
                        <a:t>ПБк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S, </a:t>
                      </a:r>
                      <a:r>
                        <a:rPr lang="ru-RU" sz="2400" dirty="0"/>
                        <a:t>тыс. кв. км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000" dirty="0"/>
                        <a:t>(&gt;100 </a:t>
                      </a:r>
                      <a:r>
                        <a:rPr lang="ru-RU" sz="2000" dirty="0" err="1"/>
                        <a:t>кБк</a:t>
                      </a:r>
                      <a:r>
                        <a:rPr lang="en-US" sz="2000" dirty="0"/>
                        <a:t>/</a:t>
                      </a:r>
                      <a:r>
                        <a:rPr lang="ru-RU" sz="2000" dirty="0" err="1"/>
                        <a:t>кв.м</a:t>
                      </a:r>
                      <a:r>
                        <a:rPr lang="en-US" sz="2000" dirty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A, </a:t>
                      </a:r>
                      <a:r>
                        <a:rPr lang="ru-RU" sz="2400" dirty="0" err="1"/>
                        <a:t>ПБк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S,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тыс. кв. км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(&gt;100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кБк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860">
                <a:tc>
                  <a:txBody>
                    <a:bodyPr/>
                    <a:lstStyle/>
                    <a:p>
                      <a:r>
                        <a:rPr lang="ru-RU" sz="2400" dirty="0"/>
                        <a:t>Чернобыль</a:t>
                      </a:r>
                      <a:r>
                        <a:rPr lang="en-US" sz="2400" dirty="0"/>
                        <a:t>, 1986 (</a:t>
                      </a:r>
                      <a:r>
                        <a:rPr lang="ru-RU" sz="2400" dirty="0"/>
                        <a:t>Б, Р, У)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50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~26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86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Фукусима-1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, 2011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~3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~3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087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66CC"/>
                          </a:solidFill>
                        </a:rPr>
                        <a:t>Чернобыль/ Фукусима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0066CC"/>
                          </a:solidFill>
                        </a:rPr>
                        <a:t>23</a:t>
                      </a:r>
                      <a:endParaRPr lang="ru-RU" sz="3200" b="1" u="sng" dirty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0066CC"/>
                          </a:solidFill>
                        </a:rPr>
                        <a:t>~17</a:t>
                      </a:r>
                      <a:endParaRPr lang="ru-RU" sz="3200" b="1" u="sng" dirty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0066CC"/>
                          </a:solidFill>
                        </a:rPr>
                        <a:t>13</a:t>
                      </a:r>
                      <a:endParaRPr lang="ru-RU" sz="3200" b="1" u="sng" dirty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0066CC"/>
                          </a:solidFill>
                        </a:rPr>
                        <a:t>~9</a:t>
                      </a:r>
                      <a:endParaRPr lang="ru-RU" sz="3200" b="1" u="sng" dirty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39AC0-C83D-40F0-B879-9CF45C6D2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0"/>
            <a:ext cx="9074150" cy="1412875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</a:rPr>
              <a:t>Территории с наибольшими выпадениями в сравнении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824388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C0589-2C60-4475-9D41-B957676FA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276A-EA4D-44A2-B417-CACF18C6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/>
          <a:lstStyle/>
          <a:p>
            <a:r>
              <a:rPr lang="ru-RU" sz="3600" dirty="0">
                <a:solidFill>
                  <a:srgbClr val="FFFF00"/>
                </a:solidFill>
              </a:rPr>
              <a:t>Ранние меры защиты: первые недели и месяцы после обеих аварий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393B-1634-4D2C-87F9-FEE808E2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Эвакуация населения, </a:t>
            </a:r>
          </a:p>
          <a:p>
            <a:r>
              <a:rPr lang="ru-RU" dirty="0">
                <a:solidFill>
                  <a:srgbClr val="FFFF00"/>
                </a:solidFill>
              </a:rPr>
              <a:t>Укрытие в помещениях, </a:t>
            </a:r>
          </a:p>
          <a:p>
            <a:r>
              <a:rPr lang="ru-RU" dirty="0">
                <a:solidFill>
                  <a:srgbClr val="FFFF00"/>
                </a:solidFill>
              </a:rPr>
              <a:t>Блокирование щитовидной железы путем введения препаратов стабильного иода, </a:t>
            </a:r>
          </a:p>
          <a:p>
            <a:r>
              <a:rPr lang="ru-RU" dirty="0">
                <a:solidFill>
                  <a:srgbClr val="FFFF00"/>
                </a:solidFill>
              </a:rPr>
              <a:t>Ограничение потребления загрязненных пищевых продуктов и питьевой воды.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3CCE5-FAE1-4A15-85E3-FE155F43C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2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FDA8-8805-4212-97F7-16C8A2E7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Эвакуация населения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5961-C160-47D4-9258-D08DB66C5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092298"/>
            <a:ext cx="4388296" cy="5033865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Чернобыль, 1986</a:t>
            </a:r>
            <a:endParaRPr lang="ru-RU" dirty="0">
              <a:solidFill>
                <a:srgbClr val="FFFF00"/>
              </a:solidFill>
              <a:effectLst/>
            </a:endParaRP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115 тыс. человек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Со 2-го дня и до 4-х месяцев после аварии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Преимущественно из радиуса 30 км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Средняя доза в ЩЖ-500 </a:t>
            </a:r>
            <a:r>
              <a:rPr lang="ru-RU" dirty="0" err="1">
                <a:solidFill>
                  <a:srgbClr val="FFFF00"/>
                </a:solidFill>
                <a:effectLst/>
              </a:rPr>
              <a:t>мГр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эфф</a:t>
            </a:r>
            <a:r>
              <a:rPr lang="ru-RU" dirty="0">
                <a:solidFill>
                  <a:srgbClr val="FFFF00"/>
                </a:solidFill>
                <a:effectLst/>
              </a:rPr>
              <a:t>. доза – 31 </a:t>
            </a:r>
            <a:r>
              <a:rPr lang="ru-RU" dirty="0" err="1">
                <a:solidFill>
                  <a:srgbClr val="FFFF00"/>
                </a:solidFill>
                <a:effectLst/>
              </a:rPr>
              <a:t>мЗв</a:t>
            </a:r>
            <a:endParaRPr lang="ru-RU" dirty="0">
              <a:solidFill>
                <a:srgbClr val="FFFF00"/>
              </a:solidFill>
              <a:effectLst/>
            </a:endParaRP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Без планов возвращения в обозримом будущем.</a:t>
            </a:r>
          </a:p>
          <a:p>
            <a:endParaRPr lang="ru-RU" dirty="0">
              <a:effectLst/>
            </a:endParaRPr>
          </a:p>
          <a:p>
            <a:endParaRPr lang="ru-RU" dirty="0">
              <a:effectLst/>
            </a:endParaRPr>
          </a:p>
          <a:p>
            <a:endParaRPr lang="ru-RU" dirty="0">
              <a:effectLst/>
            </a:endParaRPr>
          </a:p>
          <a:p>
            <a:endParaRPr lang="en-US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F9739-AA12-452D-A982-94E2A3402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92300"/>
            <a:ext cx="4388296" cy="5033864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Фукусима-1, 2011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116 тыс. человек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С 1-го дня и до 3-х месяцев после аварии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Преимущественно из радиуса 20 км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Доза в ЩЖ </a:t>
            </a:r>
            <a:r>
              <a:rPr lang="en-US" dirty="0">
                <a:solidFill>
                  <a:srgbClr val="FFFF00"/>
                </a:solidFill>
                <a:effectLst/>
              </a:rPr>
              <a:t>&lt; 30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мГр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эфф</a:t>
            </a:r>
            <a:r>
              <a:rPr lang="ru-RU" dirty="0">
                <a:solidFill>
                  <a:srgbClr val="FFFF00"/>
                </a:solidFill>
                <a:effectLst/>
              </a:rPr>
              <a:t>. доза </a:t>
            </a:r>
            <a:r>
              <a:rPr lang="en-US" dirty="0">
                <a:solidFill>
                  <a:srgbClr val="FFFF00"/>
                </a:solidFill>
                <a:effectLst/>
              </a:rPr>
              <a:t>&lt; 8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мЗв</a:t>
            </a:r>
            <a:endParaRPr lang="en-US" dirty="0">
              <a:solidFill>
                <a:srgbClr val="FFFF00"/>
              </a:solidFill>
              <a:effectLst/>
            </a:endParaRP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Планировали и осуществляют  возвращение домой. 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C0F49-E434-4075-AC43-3C1DF5A26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0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D10B-E491-4CB9-BEC2-090BF344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Укрытие в помещениях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BAD0E-A2E9-48B0-AFB2-E5ED32098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Чернобыль, 1986</a:t>
            </a:r>
            <a:endParaRPr lang="ru-RU" dirty="0">
              <a:solidFill>
                <a:srgbClr val="FFFF00"/>
              </a:solidFill>
              <a:effectLst/>
            </a:endParaRPr>
          </a:p>
          <a:p>
            <a:pPr lvl="1"/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Количественные оценки укрытия населения после чернобыльской аварии противоречивы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Находятся в противоречии с замалчиванием факта и масштабов аварии в начальный период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8C5EF-78A9-4C22-A201-36CD9D1AD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80520" cy="4525963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Фукусима-1, 2011</a:t>
            </a:r>
          </a:p>
          <a:p>
            <a:pPr marL="396875" lvl="1">
              <a:tabLst>
                <a:tab pos="341313" algn="l"/>
              </a:tabLst>
            </a:pPr>
            <a:r>
              <a:rPr lang="ru-RU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Население было проинструктировано о необходимости укрытия: от 3–10 км вскоре после аварии до 20–30 км к 15 марта. </a:t>
            </a:r>
          </a:p>
          <a:p>
            <a:pPr marL="396875" lvl="1">
              <a:tabLst>
                <a:tab pos="341313" algn="l"/>
              </a:tabLst>
            </a:pPr>
            <a:r>
              <a:rPr lang="ru-RU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Предписано находиться в укрытии вплоть до 25 марта, когда правительство Японии рекомендовало добровольную эвакуацию жителям в радиусе 20–30 км. </a:t>
            </a:r>
          </a:p>
          <a:p>
            <a:pPr marL="396875" lvl="1">
              <a:tabLst>
                <a:tab pos="341313" algn="l"/>
              </a:tabLst>
            </a:pPr>
            <a:r>
              <a:rPr lang="ru-RU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этому времени около 50 тысяч человек уже добровольно покинули район аварии.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4446B-0A88-4851-BEF3-67C714A8B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9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64D3-60F4-4C16-B1A4-E3A4AED1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462"/>
            <a:ext cx="8229600" cy="1273176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Блокирование щитовидной железы стабильным иодом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B1E3-82CD-4E40-92CD-F66563C75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Чернобыль, 1986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Эффективно применено в г. Припять 26-27 апреля 1986 г., что привело к снижению поступления иода-131 в 5-7 раз. </a:t>
            </a:r>
          </a:p>
          <a:p>
            <a:pPr lvl="1"/>
            <a:r>
              <a:rPr lang="ru-RU" dirty="0">
                <a:solidFill>
                  <a:srgbClr val="FFFF00"/>
                </a:solidFill>
                <a:effectLst/>
              </a:rPr>
              <a:t>В других населенных пунктах применено формально в поздние сроки и не повлияло на формирование дозы.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1E6FE-FC9C-4223-9C9A-C302D06D7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Фукусима-1, 2011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После </a:t>
            </a:r>
            <a:r>
              <a:rPr lang="ru-RU" dirty="0" err="1">
                <a:solidFill>
                  <a:srgbClr val="FFFF00"/>
                </a:solidFill>
              </a:rPr>
              <a:t>фукусимской</a:t>
            </a:r>
            <a:r>
              <a:rPr lang="ru-RU" dirty="0">
                <a:solidFill>
                  <a:srgbClr val="FFFF00"/>
                </a:solidFill>
              </a:rPr>
              <a:t> аварии фактически не применяли ввиду недостаточной предварительной регламентации.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AF0E3-993B-4200-BD4D-0834BBC993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 </a:t>
            </a:r>
            <a:r>
              <a:rPr lang="ru-RU"/>
              <a:t>Росс конференция РБ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27334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Exposure-26Febr2009">
  <a:themeElements>
    <a:clrScheme name="MedicalExposure-26Febr2009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MedicalExposure-26Febr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edicalExposure-26Febr2009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Exposure-26Febr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dicalExposure-26Febr2009">
  <a:themeElements>
    <a:clrScheme name="MedicalExposure-26Febr2009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MedicalExposure-26Febr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edicalExposure-26Febr2009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Exposure-26Febr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edicalExposure-26Febr2009">
  <a:themeElements>
    <a:clrScheme name="MedicalExposure-26Febr2009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MedicalExposure-26Febr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6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6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edicalExposure-26Febr2009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Exposure-26Febr2009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Exposure-26Febr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MedicalExposure-26Febr2009</Template>
  <TotalTime>11328</TotalTime>
  <Words>1377</Words>
  <Application>Microsoft Office PowerPoint</Application>
  <PresentationFormat>On-screen Show (4:3)</PresentationFormat>
  <Paragraphs>209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Wingdings</vt:lpstr>
      <vt:lpstr>MedicalExposure-26Febr2009</vt:lpstr>
      <vt:lpstr>1_MedicalExposure-26Febr2009</vt:lpstr>
      <vt:lpstr>2_MedicalExposure-26Febr2009</vt:lpstr>
      <vt:lpstr> ОПЫТ И УРОКИ ЗАЩИТЫ НАСЕЛЕНИЯ ПОСЛЕ ЧЕРНОБЫЛЬСКОЙ И ФУКУСИМСКОЙ АВАРИЙ</vt:lpstr>
      <vt:lpstr>Содержание</vt:lpstr>
      <vt:lpstr>Суммарный выброс радионуклидов (PBq) [UNSCEAR]</vt:lpstr>
      <vt:lpstr>Выпадения радионуклидов цезия на почву [UNSCEAR]</vt:lpstr>
      <vt:lpstr>Территории с наибольшими выпадениями в сравнении</vt:lpstr>
      <vt:lpstr>Ранние меры защиты: первые недели и месяцы после обеих аварий </vt:lpstr>
      <vt:lpstr>Эвакуация населения</vt:lpstr>
      <vt:lpstr>Укрытие в помещениях</vt:lpstr>
      <vt:lpstr>Блокирование щитовидной железы стабильным иодом</vt:lpstr>
      <vt:lpstr>Ранние измерения 131I в ЩЖ эвакуантов из г. Припять [Balonov et al 2003]</vt:lpstr>
      <vt:lpstr> Бракераж пищевых продуктов и питьевой воды </vt:lpstr>
      <vt:lpstr>Долгосрочные меры защиты и реабилитации (месяцы и годы)</vt:lpstr>
      <vt:lpstr>Опыт дезактивации НП Брянской области</vt:lpstr>
      <vt:lpstr>Дезактивация населенных пунктов</vt:lpstr>
      <vt:lpstr>Дезактивация приусадебного участка в г. Дате, июль 2013 г.</vt:lpstr>
      <vt:lpstr>До (слева) и после (справа) дезактивации в эвакуированном г. Тамура </vt:lpstr>
      <vt:lpstr>Временное хранилище отходов дезактивации в г. Дате, июль 2013 г.</vt:lpstr>
      <vt:lpstr>Контрмеры в сельском хозяйстве</vt:lpstr>
      <vt:lpstr>Контрмеры в сельском хозяйстве</vt:lpstr>
      <vt:lpstr>Добровольное переселение </vt:lpstr>
      <vt:lpstr>Заключение и выводы - 1</vt:lpstr>
      <vt:lpstr>Заключение и выводы - 2</vt:lpstr>
      <vt:lpstr>В международной радиационной защите после 2-х аварий:</vt:lpstr>
      <vt:lpstr>В России новые разработки внедряются недостаточно: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РАДИАЦИОННОЙ ЗАЩИТЫ ОТ МЕДИЦИНСКОГО ОБЛУЧЕНИЯ  В РОССИИ</dc:title>
  <dc:creator>Mikhail</dc:creator>
  <cp:lastModifiedBy>Mikhail Balonov</cp:lastModifiedBy>
  <cp:revision>186</cp:revision>
  <dcterms:created xsi:type="dcterms:W3CDTF">2009-04-10T18:04:29Z</dcterms:created>
  <dcterms:modified xsi:type="dcterms:W3CDTF">2021-10-07T09:11:52Z</dcterms:modified>
</cp:coreProperties>
</file>