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Override5.xml" ContentType="application/vnd.openxmlformats-officedocument.themeOverr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slideMasters/slideMaster8.xml" ContentType="application/vnd.openxmlformats-officedocument.presentationml.slideMaster+xml"/>
  <Override PartName="/ppt/charts/chart7.xml" ContentType="application/vnd.openxmlformats-officedocument.drawingml.chart+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charts/chart3.xml" ContentType="application/vnd.openxmlformats-officedocument.drawingml.chart+xml"/>
  <Override PartName="/ppt/charts/chart5.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 id="2147483769" r:id="rId2"/>
    <p:sldMasterId id="2147483772" r:id="rId3"/>
    <p:sldMasterId id="2147483794" r:id="rId4"/>
    <p:sldMasterId id="2147483803" r:id="rId5"/>
    <p:sldMasterId id="2147483811" r:id="rId6"/>
    <p:sldMasterId id="2147483780" r:id="rId7"/>
    <p:sldMasterId id="2147483825" r:id="rId8"/>
    <p:sldMasterId id="2147483839" r:id="rId9"/>
    <p:sldMasterId id="2147483856" r:id="rId10"/>
  </p:sldMasterIdLst>
  <p:notesMasterIdLst>
    <p:notesMasterId r:id="rId32"/>
  </p:notesMasterIdLst>
  <p:handoutMasterIdLst>
    <p:handoutMasterId r:id="rId33"/>
  </p:handoutMasterIdLst>
  <p:sldIdLst>
    <p:sldId id="264" r:id="rId11"/>
    <p:sldId id="272" r:id="rId12"/>
    <p:sldId id="313" r:id="rId13"/>
    <p:sldId id="308" r:id="rId14"/>
    <p:sldId id="310" r:id="rId15"/>
    <p:sldId id="265" r:id="rId16"/>
    <p:sldId id="258" r:id="rId17"/>
    <p:sldId id="269" r:id="rId18"/>
    <p:sldId id="266" r:id="rId19"/>
    <p:sldId id="270" r:id="rId20"/>
    <p:sldId id="311" r:id="rId21"/>
    <p:sldId id="317" r:id="rId22"/>
    <p:sldId id="316" r:id="rId23"/>
    <p:sldId id="263" r:id="rId24"/>
    <p:sldId id="314" r:id="rId25"/>
    <p:sldId id="271" r:id="rId26"/>
    <p:sldId id="267" r:id="rId27"/>
    <p:sldId id="315" r:id="rId28"/>
    <p:sldId id="318" r:id="rId29"/>
    <p:sldId id="312" r:id="rId30"/>
    <p:sldId id="277" r:id="rId31"/>
  </p:sldIdLst>
  <p:sldSz cx="9144000" cy="514826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61" userDrawn="1">
          <p15:clr>
            <a:srgbClr val="A4A3A4"/>
          </p15:clr>
        </p15:guide>
        <p15:guide id="2" pos="340" userDrawn="1">
          <p15:clr>
            <a:srgbClr val="A4A3A4"/>
          </p15:clr>
        </p15:guide>
        <p15:guide id="3" orient="horz" pos="3028" userDrawn="1">
          <p15:clr>
            <a:srgbClr val="A4A3A4"/>
          </p15:clr>
        </p15:guide>
        <p15:guide id="4" pos="5511" userDrawn="1">
          <p15:clr>
            <a:srgbClr val="A4A3A4"/>
          </p15:clr>
        </p15:guide>
        <p15:guide id="5" orient="horz" pos="272">
          <p15:clr>
            <a:srgbClr val="A4A3A4"/>
          </p15:clr>
        </p15:guide>
        <p15:guide id="6" orient="horz" pos="2971">
          <p15:clr>
            <a:srgbClr val="A4A3A4"/>
          </p15:clr>
        </p15:guide>
        <p15:guide id="7" orient="horz" pos="930">
          <p15:clr>
            <a:srgbClr val="A4A3A4"/>
          </p15:clr>
        </p15:guide>
        <p15:guide id="8" orient="horz" pos="1337">
          <p15:clr>
            <a:srgbClr val="A4A3A4"/>
          </p15:clr>
        </p15:guide>
        <p15:guide id="9" orient="horz" pos="2086">
          <p15:clr>
            <a:srgbClr val="A4A3A4"/>
          </p15:clr>
        </p15:guide>
        <p15:guide id="10" orient="horz" pos="729">
          <p15:clr>
            <a:srgbClr val="A4A3A4"/>
          </p15:clr>
        </p15:guide>
        <p15:guide id="11" orient="horz" pos="435">
          <p15:clr>
            <a:srgbClr val="A4A3A4"/>
          </p15:clr>
        </p15:guide>
        <p15:guide id="12" orient="horz" pos="228">
          <p15:clr>
            <a:srgbClr val="A4A3A4"/>
          </p15:clr>
        </p15:guide>
        <p15:guide id="13" pos="2331">
          <p15:clr>
            <a:srgbClr val="A4A3A4"/>
          </p15:clr>
        </p15:guide>
        <p15:guide id="14" pos="726">
          <p15:clr>
            <a:srgbClr val="A4A3A4"/>
          </p15:clr>
        </p15:guide>
        <p15:guide id="15" pos="875">
          <p15:clr>
            <a:srgbClr val="A4A3A4"/>
          </p15:clr>
        </p15:guide>
        <p15:guide id="16" pos="1260">
          <p15:clr>
            <a:srgbClr val="A4A3A4"/>
          </p15:clr>
        </p15:guide>
        <p15:guide id="17" pos="1410">
          <p15:clr>
            <a:srgbClr val="A4A3A4"/>
          </p15:clr>
        </p15:guide>
        <p15:guide id="18" pos="1796">
          <p15:clr>
            <a:srgbClr val="A4A3A4"/>
          </p15:clr>
        </p15:guide>
        <p15:guide id="19" pos="1944">
          <p15:clr>
            <a:srgbClr val="A4A3A4"/>
          </p15:clr>
        </p15:guide>
        <p15:guide id="20" pos="2481">
          <p15:clr>
            <a:srgbClr val="A4A3A4"/>
          </p15:clr>
        </p15:guide>
        <p15:guide id="21" pos="2869">
          <p15:clr>
            <a:srgbClr val="A4A3A4"/>
          </p15:clr>
        </p15:guide>
        <p15:guide id="22" pos="3029">
          <p15:clr>
            <a:srgbClr val="A4A3A4"/>
          </p15:clr>
        </p15:guide>
        <p15:guide id="23" pos="3402">
          <p15:clr>
            <a:srgbClr val="A4A3A4"/>
          </p15:clr>
        </p15:guide>
        <p15:guide id="24" pos="3552">
          <p15:clr>
            <a:srgbClr val="A4A3A4"/>
          </p15:clr>
        </p15:guide>
        <p15:guide id="25" pos="3938">
          <p15:clr>
            <a:srgbClr val="A4A3A4"/>
          </p15:clr>
        </p15:guide>
        <p15:guide id="26" pos="4086">
          <p15:clr>
            <a:srgbClr val="A4A3A4"/>
          </p15:clr>
        </p15:guide>
        <p15:guide id="27" pos="4473">
          <p15:clr>
            <a:srgbClr val="A4A3A4"/>
          </p15:clr>
        </p15:guide>
        <p15:guide id="28" pos="4621">
          <p15:clr>
            <a:srgbClr val="A4A3A4"/>
          </p15:clr>
        </p15:guide>
        <p15:guide id="29" pos="5008">
          <p15:clr>
            <a:srgbClr val="A4A3A4"/>
          </p15:clr>
        </p15:guide>
        <p15:guide id="30" pos="5157">
          <p15:clr>
            <a:srgbClr val="A4A3A4"/>
          </p15:clr>
        </p15:guide>
        <p15:guide id="31" pos="5759">
          <p15:clr>
            <a:srgbClr val="A4A3A4"/>
          </p15:clr>
        </p15:guide>
        <p15:guide id="32" pos="4847">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guide id="3" orient="horz" pos="3108">
          <p15:clr>
            <a:srgbClr val="A4A3A4"/>
          </p15:clr>
        </p15:guide>
        <p15:guide id="4"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33"/>
    <a:srgbClr val="404040"/>
    <a:srgbClr val="2121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55" autoAdjust="0"/>
    <p:restoredTop sz="86419" autoAdjust="0"/>
  </p:normalViewPr>
  <p:slideViewPr>
    <p:cSldViewPr snapToGrid="0">
      <p:cViewPr varScale="1">
        <p:scale>
          <a:sx n="76" d="100"/>
          <a:sy n="76" d="100"/>
        </p:scale>
        <p:origin x="-96" y="-690"/>
      </p:cViewPr>
      <p:guideLst>
        <p:guide orient="horz" pos="261"/>
        <p:guide orient="horz" pos="3028"/>
        <p:guide orient="horz" pos="272"/>
        <p:guide orient="horz" pos="2971"/>
        <p:guide orient="horz" pos="930"/>
        <p:guide orient="horz" pos="1337"/>
        <p:guide orient="horz" pos="2086"/>
        <p:guide orient="horz" pos="729"/>
        <p:guide pos="340"/>
        <p:guide pos="5511"/>
        <p:guide pos="2331"/>
        <p:guide pos="726"/>
        <p:guide pos="875"/>
        <p:guide pos="1260"/>
        <p:guide pos="1410"/>
        <p:guide pos="179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79" d="100"/>
          <a:sy n="79" d="100"/>
        </p:scale>
        <p:origin x="-3936" y="-84"/>
      </p:cViewPr>
      <p:guideLst>
        <p:guide orient="horz" pos="2880"/>
        <p:guide orient="horz" pos="3108"/>
        <p:guide pos="2160"/>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1055;&#1056;&#1054;&#1056;&#1067;&#1042;_\1-1-&#1069;&#1082;&#1086;&#1087;&#1072;&#1089;&#1087;&#1086;&#1088;&#1090;\&#1044;&#1083;&#1103;-&#1041;&#1072;&#1079;&#1099;\&#1054;&#1073;&#1088;&#1072;&#1073;&#1086;&#1090;&#1082;&#1072;%20&#1087;&#1086;%20&#1089;&#1077;&#1082;&#1090;&#1086;&#1088;&#1072;&#108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1055;&#1056;&#1054;&#1056;&#1067;&#1042;\&#1054;&#1090;&#1076;&#1077;&#1083;\&#1044;&#1083;&#1103;%20&#1074;&#1080;&#1079;&#1091;&#1072;&#1083;&#1080;&#1079;&#1072;&#1094;&#1080;&#1080;\&#1069;&#1082;&#1089;&#1087;&#1086;&#1088;&#1090;-&#1043;&#1083;&#1072;&#1074;&#1085;&#1072;&#1103;-&#1089;&#1093;(&#1089;%20&#1050;-40)(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055;&#1056;&#1054;&#1056;&#1067;&#1042;_\1-1-&#1069;&#1082;&#1086;&#1087;&#1072;&#1089;&#1087;&#1086;&#1088;&#1090;\&#1044;&#1083;&#1103;-&#1041;&#1072;&#1079;&#1099;\&#1054;&#1073;&#1088;&#1072;&#1073;&#1086;&#1090;&#1082;&#1072;%20&#1087;&#1086;%20&#1089;&#1077;&#1082;&#1090;&#1086;&#1088;&#1072;&#108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055;&#1056;&#1054;&#1056;&#1067;&#1042;_\1-1-&#1069;&#1082;&#1086;&#1087;&#1072;&#1089;&#1087;&#1086;&#1088;&#1090;\&#1044;&#1083;&#1103;-&#1041;&#1072;&#1079;&#1099;\&#1054;&#1073;&#1088;&#1072;&#1073;&#1086;&#1090;&#1082;&#1072;%20&#1087;&#1086;%20&#1089;&#1077;&#1082;&#1090;&#1086;&#1088;&#1072;&#108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1055;&#1056;&#1054;&#1056;&#1067;&#1042;_\1-1-&#1069;&#1082;&#1086;&#1087;&#1072;&#1089;&#1087;&#1086;&#1088;&#1090;\&#1044;&#1083;&#1103;-&#1041;&#1072;&#1079;&#1099;\&#1054;&#1073;&#1088;&#1072;&#1073;&#1086;&#1090;&#1082;&#1072;%20&#1087;&#1086;%20&#1089;&#1077;&#1082;&#1090;&#1086;&#1088;&#1072;&#108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1055;&#1056;&#1054;&#1056;&#1067;&#1042;_\1-1-&#1069;&#1082;&#1086;&#1087;&#1072;&#1089;&#1087;&#1086;&#1088;&#1090;\&#1044;&#1083;&#1103;-&#1041;&#1072;&#1079;&#1099;\&#1054;&#1073;&#1088;&#1072;&#1073;&#1086;&#1090;&#1082;&#1072;%20&#1087;&#1086;%20&#1089;&#1077;&#1082;&#1090;&#1086;&#1088;&#1072;&#108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1055;&#1056;&#1054;&#1056;&#1067;&#1042;_\1-1-&#1069;&#1082;&#1086;&#1087;&#1072;&#1089;&#1087;&#1086;&#1088;&#1090;\&#1044;&#1083;&#1103;-&#1041;&#1072;&#1079;&#1099;\&#1054;&#1073;&#1088;&#1072;&#1073;&#1086;&#1090;&#1082;&#1072;%20&#1087;&#1086;%20&#1089;&#1077;&#1082;&#1090;&#1086;&#1088;&#1072;&#108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1055;&#1056;&#1054;&#1056;&#1067;&#1042;_\1-1-&#1069;&#1082;&#1086;&#1087;&#1072;&#1089;&#1087;&#1086;&#1088;&#1090;\&#1044;&#1083;&#1103;-&#1041;&#1072;&#1079;&#1099;\&#1054;&#1073;&#1088;&#1072;&#1073;&#1086;&#1090;&#1082;&#1072;%20&#1087;&#1086;%20&#1089;&#1077;&#1082;&#1090;&#1086;&#1088;&#1072;&#108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1055;&#1056;&#1054;&#1056;&#1067;&#1042;_\1-1-&#1069;&#1082;&#1086;&#1087;&#1072;&#1089;&#1087;&#1086;&#1088;&#1090;\&#1044;&#1083;&#1103;-&#1041;&#1072;&#1079;&#1099;\&#1054;&#1073;&#1088;&#1072;&#1073;&#1086;&#1090;&#1082;&#1072;%20&#1087;&#1086;%20&#1089;&#1077;&#1082;&#1090;&#1086;&#1088;&#1072;&#108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1055;&#1056;&#1054;&#1056;&#1067;&#1042;_\1-1-&#1069;&#1082;&#1086;&#1087;&#1072;&#1089;&#1087;&#1086;&#1088;&#1090;\&#1057;&#1082;&#1088;&#1080;&#1085;&#1080;&#1085;&#1075;-&#1055;&#1072;&#1089;&#1087;&#1086;&#1088;&#1090;\&#1069;&#1082;&#1089;&#1087;&#1086;&#1088;&#1090;-&#1043;&#1083;&#1072;&#1074;&#1085;&#1072;&#1103;-&#1089;&#1093;(&#1089;%20&#1050;-4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21031257207381937"/>
          <c:y val="0.11255371286078179"/>
          <c:w val="0.73603717642604505"/>
          <c:h val="0.55523033519207821"/>
        </c:manualLayout>
      </c:layout>
      <c:scatterChart>
        <c:scatterStyle val="lineMarker"/>
        <c:ser>
          <c:idx val="0"/>
          <c:order val="0"/>
          <c:tx>
            <c:strRef>
              <c:f>'Почва-Секторы'!$C$1</c:f>
              <c:strCache>
                <c:ptCount val="1"/>
                <c:pt idx="0">
                  <c:v>137Cs-почва, Бк/кг</c:v>
                </c:pt>
              </c:strCache>
            </c:strRef>
          </c:tx>
          <c:spPr>
            <a:ln w="28575">
              <a:noFill/>
            </a:ln>
          </c:spPr>
          <c:marker>
            <c:spPr>
              <a:solidFill>
                <a:srgbClr val="FFC000"/>
              </a:solidFill>
            </c:spPr>
          </c:marker>
          <c:xVal>
            <c:numRef>
              <c:f>'Почва-Секторы'!$B$449:$B$541</c:f>
              <c:numCache>
                <c:formatCode>General</c:formatCode>
                <c:ptCount val="93"/>
                <c:pt idx="0">
                  <c:v>4</c:v>
                </c:pt>
                <c:pt idx="1">
                  <c:v>6</c:v>
                </c:pt>
                <c:pt idx="2">
                  <c:v>6</c:v>
                </c:pt>
                <c:pt idx="3">
                  <c:v>7</c:v>
                </c:pt>
                <c:pt idx="4">
                  <c:v>7</c:v>
                </c:pt>
                <c:pt idx="5">
                  <c:v>12</c:v>
                </c:pt>
                <c:pt idx="6">
                  <c:v>12</c:v>
                </c:pt>
                <c:pt idx="7">
                  <c:v>12</c:v>
                </c:pt>
                <c:pt idx="8">
                  <c:v>12.5</c:v>
                </c:pt>
                <c:pt idx="9">
                  <c:v>12.5</c:v>
                </c:pt>
                <c:pt idx="10">
                  <c:v>12.5</c:v>
                </c:pt>
                <c:pt idx="11">
                  <c:v>12.5</c:v>
                </c:pt>
                <c:pt idx="12">
                  <c:v>13</c:v>
                </c:pt>
                <c:pt idx="13">
                  <c:v>13</c:v>
                </c:pt>
                <c:pt idx="14">
                  <c:v>13</c:v>
                </c:pt>
                <c:pt idx="15">
                  <c:v>13</c:v>
                </c:pt>
                <c:pt idx="16">
                  <c:v>13</c:v>
                </c:pt>
                <c:pt idx="17">
                  <c:v>14</c:v>
                </c:pt>
                <c:pt idx="18">
                  <c:v>14</c:v>
                </c:pt>
                <c:pt idx="19">
                  <c:v>14</c:v>
                </c:pt>
                <c:pt idx="20">
                  <c:v>14</c:v>
                </c:pt>
                <c:pt idx="21">
                  <c:v>15</c:v>
                </c:pt>
                <c:pt idx="22">
                  <c:v>15</c:v>
                </c:pt>
                <c:pt idx="23">
                  <c:v>15</c:v>
                </c:pt>
                <c:pt idx="24">
                  <c:v>15</c:v>
                </c:pt>
                <c:pt idx="25">
                  <c:v>15</c:v>
                </c:pt>
                <c:pt idx="26">
                  <c:v>16</c:v>
                </c:pt>
                <c:pt idx="27">
                  <c:v>16</c:v>
                </c:pt>
                <c:pt idx="28">
                  <c:v>16</c:v>
                </c:pt>
                <c:pt idx="29">
                  <c:v>16</c:v>
                </c:pt>
                <c:pt idx="30">
                  <c:v>16</c:v>
                </c:pt>
                <c:pt idx="31">
                  <c:v>16</c:v>
                </c:pt>
                <c:pt idx="32">
                  <c:v>16</c:v>
                </c:pt>
                <c:pt idx="33">
                  <c:v>16</c:v>
                </c:pt>
                <c:pt idx="34">
                  <c:v>16</c:v>
                </c:pt>
                <c:pt idx="35">
                  <c:v>16</c:v>
                </c:pt>
                <c:pt idx="36">
                  <c:v>16</c:v>
                </c:pt>
                <c:pt idx="37">
                  <c:v>16.5</c:v>
                </c:pt>
                <c:pt idx="38">
                  <c:v>17</c:v>
                </c:pt>
                <c:pt idx="39">
                  <c:v>17</c:v>
                </c:pt>
                <c:pt idx="40">
                  <c:v>17</c:v>
                </c:pt>
                <c:pt idx="41">
                  <c:v>17</c:v>
                </c:pt>
                <c:pt idx="42">
                  <c:v>17.5</c:v>
                </c:pt>
                <c:pt idx="43">
                  <c:v>17.5</c:v>
                </c:pt>
                <c:pt idx="44">
                  <c:v>17.5</c:v>
                </c:pt>
                <c:pt idx="45">
                  <c:v>17.5</c:v>
                </c:pt>
                <c:pt idx="46">
                  <c:v>17.5</c:v>
                </c:pt>
                <c:pt idx="47">
                  <c:v>17.5</c:v>
                </c:pt>
                <c:pt idx="48">
                  <c:v>17.5</c:v>
                </c:pt>
                <c:pt idx="49">
                  <c:v>17.5</c:v>
                </c:pt>
                <c:pt idx="50">
                  <c:v>17.5</c:v>
                </c:pt>
                <c:pt idx="51">
                  <c:v>17.5</c:v>
                </c:pt>
                <c:pt idx="52">
                  <c:v>18</c:v>
                </c:pt>
                <c:pt idx="53">
                  <c:v>18</c:v>
                </c:pt>
                <c:pt idx="54">
                  <c:v>18</c:v>
                </c:pt>
                <c:pt idx="55">
                  <c:v>18</c:v>
                </c:pt>
                <c:pt idx="56">
                  <c:v>18</c:v>
                </c:pt>
                <c:pt idx="57">
                  <c:v>18</c:v>
                </c:pt>
                <c:pt idx="58">
                  <c:v>19</c:v>
                </c:pt>
                <c:pt idx="59">
                  <c:v>19</c:v>
                </c:pt>
                <c:pt idx="60">
                  <c:v>19</c:v>
                </c:pt>
                <c:pt idx="61">
                  <c:v>19</c:v>
                </c:pt>
                <c:pt idx="62">
                  <c:v>19</c:v>
                </c:pt>
                <c:pt idx="63">
                  <c:v>19</c:v>
                </c:pt>
                <c:pt idx="64">
                  <c:v>19.5</c:v>
                </c:pt>
                <c:pt idx="65">
                  <c:v>20</c:v>
                </c:pt>
                <c:pt idx="66">
                  <c:v>20</c:v>
                </c:pt>
                <c:pt idx="67">
                  <c:v>20</c:v>
                </c:pt>
                <c:pt idx="68">
                  <c:v>20</c:v>
                </c:pt>
                <c:pt idx="69">
                  <c:v>20</c:v>
                </c:pt>
                <c:pt idx="70">
                  <c:v>20.5</c:v>
                </c:pt>
                <c:pt idx="71">
                  <c:v>21</c:v>
                </c:pt>
                <c:pt idx="72">
                  <c:v>22.5</c:v>
                </c:pt>
                <c:pt idx="73">
                  <c:v>23</c:v>
                </c:pt>
                <c:pt idx="74">
                  <c:v>23</c:v>
                </c:pt>
                <c:pt idx="75">
                  <c:v>23.5</c:v>
                </c:pt>
                <c:pt idx="76">
                  <c:v>24</c:v>
                </c:pt>
                <c:pt idx="77">
                  <c:v>24</c:v>
                </c:pt>
                <c:pt idx="78">
                  <c:v>25</c:v>
                </c:pt>
                <c:pt idx="79">
                  <c:v>25</c:v>
                </c:pt>
                <c:pt idx="80">
                  <c:v>26</c:v>
                </c:pt>
                <c:pt idx="81">
                  <c:v>26</c:v>
                </c:pt>
                <c:pt idx="82">
                  <c:v>27</c:v>
                </c:pt>
                <c:pt idx="83">
                  <c:v>27</c:v>
                </c:pt>
                <c:pt idx="84">
                  <c:v>27</c:v>
                </c:pt>
                <c:pt idx="85">
                  <c:v>27</c:v>
                </c:pt>
                <c:pt idx="86">
                  <c:v>28</c:v>
                </c:pt>
                <c:pt idx="87">
                  <c:v>28.5</c:v>
                </c:pt>
                <c:pt idx="88">
                  <c:v>29</c:v>
                </c:pt>
                <c:pt idx="89">
                  <c:v>29</c:v>
                </c:pt>
                <c:pt idx="90">
                  <c:v>30</c:v>
                </c:pt>
                <c:pt idx="91">
                  <c:v>30</c:v>
                </c:pt>
                <c:pt idx="92">
                  <c:v>30</c:v>
                </c:pt>
              </c:numCache>
            </c:numRef>
          </c:xVal>
          <c:yVal>
            <c:numRef>
              <c:f>'Почва-Секторы'!$C$449:$C$541</c:f>
              <c:numCache>
                <c:formatCode>General</c:formatCode>
                <c:ptCount val="93"/>
                <c:pt idx="0">
                  <c:v>42.1</c:v>
                </c:pt>
                <c:pt idx="1">
                  <c:v>26</c:v>
                </c:pt>
                <c:pt idx="2">
                  <c:v>22.6</c:v>
                </c:pt>
                <c:pt idx="3">
                  <c:v>13.9</c:v>
                </c:pt>
                <c:pt idx="4">
                  <c:v>12.2</c:v>
                </c:pt>
                <c:pt idx="5">
                  <c:v>0.60000000000000064</c:v>
                </c:pt>
                <c:pt idx="6">
                  <c:v>2.9</c:v>
                </c:pt>
                <c:pt idx="7">
                  <c:v>0.2</c:v>
                </c:pt>
                <c:pt idx="8">
                  <c:v>1.8</c:v>
                </c:pt>
                <c:pt idx="9">
                  <c:v>0.95000000000000062</c:v>
                </c:pt>
                <c:pt idx="10">
                  <c:v>1.6</c:v>
                </c:pt>
                <c:pt idx="11">
                  <c:v>3.2</c:v>
                </c:pt>
                <c:pt idx="12">
                  <c:v>1.2</c:v>
                </c:pt>
                <c:pt idx="13">
                  <c:v>1.5</c:v>
                </c:pt>
                <c:pt idx="14">
                  <c:v>3.7</c:v>
                </c:pt>
                <c:pt idx="15">
                  <c:v>0.2</c:v>
                </c:pt>
                <c:pt idx="16">
                  <c:v>3.8</c:v>
                </c:pt>
                <c:pt idx="17">
                  <c:v>8.5</c:v>
                </c:pt>
                <c:pt idx="18">
                  <c:v>4.5999999999999996</c:v>
                </c:pt>
                <c:pt idx="19">
                  <c:v>3.9</c:v>
                </c:pt>
                <c:pt idx="20">
                  <c:v>4.8</c:v>
                </c:pt>
                <c:pt idx="21">
                  <c:v>1.8</c:v>
                </c:pt>
                <c:pt idx="22">
                  <c:v>3.7</c:v>
                </c:pt>
                <c:pt idx="23">
                  <c:v>4.0999999999999996</c:v>
                </c:pt>
                <c:pt idx="24">
                  <c:v>1.2</c:v>
                </c:pt>
                <c:pt idx="25">
                  <c:v>9.2000000000000011</c:v>
                </c:pt>
                <c:pt idx="26">
                  <c:v>5.9</c:v>
                </c:pt>
                <c:pt idx="27">
                  <c:v>10</c:v>
                </c:pt>
                <c:pt idx="28">
                  <c:v>3.7</c:v>
                </c:pt>
                <c:pt idx="29">
                  <c:v>3.9</c:v>
                </c:pt>
                <c:pt idx="30">
                  <c:v>3.5</c:v>
                </c:pt>
                <c:pt idx="31">
                  <c:v>8.1</c:v>
                </c:pt>
                <c:pt idx="32">
                  <c:v>3.3</c:v>
                </c:pt>
                <c:pt idx="33">
                  <c:v>0.2</c:v>
                </c:pt>
                <c:pt idx="34">
                  <c:v>12.6</c:v>
                </c:pt>
                <c:pt idx="35">
                  <c:v>2.4</c:v>
                </c:pt>
                <c:pt idx="36">
                  <c:v>4.8</c:v>
                </c:pt>
                <c:pt idx="37">
                  <c:v>0.2</c:v>
                </c:pt>
                <c:pt idx="38">
                  <c:v>7.6</c:v>
                </c:pt>
                <c:pt idx="39">
                  <c:v>5.4</c:v>
                </c:pt>
                <c:pt idx="40">
                  <c:v>3.8</c:v>
                </c:pt>
                <c:pt idx="41">
                  <c:v>10.3</c:v>
                </c:pt>
                <c:pt idx="42">
                  <c:v>4.7</c:v>
                </c:pt>
                <c:pt idx="43">
                  <c:v>6.6</c:v>
                </c:pt>
                <c:pt idx="44">
                  <c:v>4.7</c:v>
                </c:pt>
                <c:pt idx="45">
                  <c:v>3.2</c:v>
                </c:pt>
                <c:pt idx="46">
                  <c:v>4</c:v>
                </c:pt>
                <c:pt idx="47">
                  <c:v>6.4</c:v>
                </c:pt>
                <c:pt idx="48">
                  <c:v>6.1</c:v>
                </c:pt>
                <c:pt idx="49">
                  <c:v>3.2</c:v>
                </c:pt>
                <c:pt idx="50">
                  <c:v>2.2000000000000002</c:v>
                </c:pt>
                <c:pt idx="51">
                  <c:v>2</c:v>
                </c:pt>
                <c:pt idx="52">
                  <c:v>5</c:v>
                </c:pt>
                <c:pt idx="53">
                  <c:v>5.3</c:v>
                </c:pt>
                <c:pt idx="54">
                  <c:v>5.0999999999999996</c:v>
                </c:pt>
                <c:pt idx="55">
                  <c:v>5.8</c:v>
                </c:pt>
                <c:pt idx="56">
                  <c:v>3.6</c:v>
                </c:pt>
                <c:pt idx="57">
                  <c:v>4.2</c:v>
                </c:pt>
                <c:pt idx="58">
                  <c:v>5.4</c:v>
                </c:pt>
                <c:pt idx="59">
                  <c:v>3.4</c:v>
                </c:pt>
                <c:pt idx="60">
                  <c:v>6.1</c:v>
                </c:pt>
                <c:pt idx="61">
                  <c:v>5.3</c:v>
                </c:pt>
                <c:pt idx="62">
                  <c:v>4.7</c:v>
                </c:pt>
                <c:pt idx="63">
                  <c:v>8</c:v>
                </c:pt>
                <c:pt idx="64">
                  <c:v>0.2</c:v>
                </c:pt>
                <c:pt idx="65">
                  <c:v>3.4</c:v>
                </c:pt>
                <c:pt idx="66">
                  <c:v>7</c:v>
                </c:pt>
                <c:pt idx="67">
                  <c:v>5.5</c:v>
                </c:pt>
                <c:pt idx="68">
                  <c:v>6.1</c:v>
                </c:pt>
                <c:pt idx="69">
                  <c:v>4.3</c:v>
                </c:pt>
                <c:pt idx="70">
                  <c:v>3.4</c:v>
                </c:pt>
                <c:pt idx="71">
                  <c:v>10.1</c:v>
                </c:pt>
                <c:pt idx="72">
                  <c:v>2.2000000000000002</c:v>
                </c:pt>
                <c:pt idx="73">
                  <c:v>6.2</c:v>
                </c:pt>
                <c:pt idx="74">
                  <c:v>5.0999999999999996</c:v>
                </c:pt>
                <c:pt idx="75">
                  <c:v>3.2</c:v>
                </c:pt>
                <c:pt idx="76">
                  <c:v>3.2</c:v>
                </c:pt>
                <c:pt idx="77">
                  <c:v>4.9000000000000004</c:v>
                </c:pt>
                <c:pt idx="78">
                  <c:v>4.9000000000000004</c:v>
                </c:pt>
                <c:pt idx="79">
                  <c:v>0.9</c:v>
                </c:pt>
                <c:pt idx="80">
                  <c:v>3.6</c:v>
                </c:pt>
                <c:pt idx="81">
                  <c:v>3.1</c:v>
                </c:pt>
                <c:pt idx="82">
                  <c:v>2.1</c:v>
                </c:pt>
                <c:pt idx="83">
                  <c:v>5.9</c:v>
                </c:pt>
                <c:pt idx="84">
                  <c:v>5.5</c:v>
                </c:pt>
                <c:pt idx="85">
                  <c:v>8</c:v>
                </c:pt>
                <c:pt idx="86">
                  <c:v>3.2</c:v>
                </c:pt>
                <c:pt idx="87">
                  <c:v>8.6</c:v>
                </c:pt>
                <c:pt idx="88">
                  <c:v>6.7</c:v>
                </c:pt>
                <c:pt idx="89">
                  <c:v>7.3</c:v>
                </c:pt>
                <c:pt idx="90">
                  <c:v>5.0999999999999996</c:v>
                </c:pt>
                <c:pt idx="91">
                  <c:v>10.8</c:v>
                </c:pt>
                <c:pt idx="92">
                  <c:v>0.2</c:v>
                </c:pt>
              </c:numCache>
            </c:numRef>
          </c:yVal>
          <c:extLst xmlns:c16r2="http://schemas.microsoft.com/office/drawing/2015/06/chart">
            <c:ext xmlns:c16="http://schemas.microsoft.com/office/drawing/2014/chart" uri="{C3380CC4-5D6E-409C-BE32-E72D297353CC}">
              <c16:uniqueId val="{00000000-00FF-433F-A660-C75D9381B1C3}"/>
            </c:ext>
          </c:extLst>
        </c:ser>
        <c:ser>
          <c:idx val="1"/>
          <c:order val="1"/>
          <c:tx>
            <c:strRef>
              <c:f>'Почва-Секторы'!$D$1</c:f>
              <c:strCache>
                <c:ptCount val="1"/>
                <c:pt idx="0">
                  <c:v>90Sr-почва , Бк/кг</c:v>
                </c:pt>
              </c:strCache>
            </c:strRef>
          </c:tx>
          <c:spPr>
            <a:ln w="28575">
              <a:noFill/>
            </a:ln>
          </c:spPr>
          <c:dPt>
            <c:idx val="0"/>
            <c:marker>
              <c:spPr>
                <a:solidFill>
                  <a:srgbClr val="00B0F0"/>
                </a:solidFill>
              </c:spPr>
            </c:marker>
            <c:extLst xmlns:c16r2="http://schemas.microsoft.com/office/drawing/2015/06/chart">
              <c:ext xmlns:c16="http://schemas.microsoft.com/office/drawing/2014/chart" uri="{C3380CC4-5D6E-409C-BE32-E72D297353CC}">
                <c16:uniqueId val="{00000002-719A-41D2-AE2A-0E716E009C05}"/>
              </c:ext>
            </c:extLst>
          </c:dPt>
          <c:dPt>
            <c:idx val="2"/>
            <c:marker>
              <c:spPr>
                <a:solidFill>
                  <a:srgbClr val="00B0F0"/>
                </a:solidFill>
              </c:spPr>
            </c:marker>
            <c:extLst xmlns:c16r2="http://schemas.microsoft.com/office/drawing/2015/06/chart">
              <c:ext xmlns:c16="http://schemas.microsoft.com/office/drawing/2014/chart" uri="{C3380CC4-5D6E-409C-BE32-E72D297353CC}">
                <c16:uniqueId val="{00000000-719A-41D2-AE2A-0E716E009C05}"/>
              </c:ext>
            </c:extLst>
          </c:dPt>
          <c:dPt>
            <c:idx val="78"/>
            <c:marker>
              <c:spPr>
                <a:solidFill>
                  <a:srgbClr val="00B0F0"/>
                </a:solidFill>
              </c:spPr>
            </c:marker>
            <c:extLst xmlns:c16r2="http://schemas.microsoft.com/office/drawing/2015/06/chart">
              <c:ext xmlns:c16="http://schemas.microsoft.com/office/drawing/2014/chart" uri="{C3380CC4-5D6E-409C-BE32-E72D297353CC}">
                <c16:uniqueId val="{00000001-719A-41D2-AE2A-0E716E009C05}"/>
              </c:ext>
            </c:extLst>
          </c:dPt>
          <c:xVal>
            <c:numRef>
              <c:f>'Почва-Секторы'!$B$449:$B$541</c:f>
              <c:numCache>
                <c:formatCode>General</c:formatCode>
                <c:ptCount val="93"/>
                <c:pt idx="0">
                  <c:v>4</c:v>
                </c:pt>
                <c:pt idx="1">
                  <c:v>6</c:v>
                </c:pt>
                <c:pt idx="2">
                  <c:v>6</c:v>
                </c:pt>
                <c:pt idx="3">
                  <c:v>7</c:v>
                </c:pt>
                <c:pt idx="4">
                  <c:v>7</c:v>
                </c:pt>
                <c:pt idx="5">
                  <c:v>12</c:v>
                </c:pt>
                <c:pt idx="6">
                  <c:v>12</c:v>
                </c:pt>
                <c:pt idx="7">
                  <c:v>12</c:v>
                </c:pt>
                <c:pt idx="8">
                  <c:v>12.5</c:v>
                </c:pt>
                <c:pt idx="9">
                  <c:v>12.5</c:v>
                </c:pt>
                <c:pt idx="10">
                  <c:v>12.5</c:v>
                </c:pt>
                <c:pt idx="11">
                  <c:v>12.5</c:v>
                </c:pt>
                <c:pt idx="12">
                  <c:v>13</c:v>
                </c:pt>
                <c:pt idx="13">
                  <c:v>13</c:v>
                </c:pt>
                <c:pt idx="14">
                  <c:v>13</c:v>
                </c:pt>
                <c:pt idx="15">
                  <c:v>13</c:v>
                </c:pt>
                <c:pt idx="16">
                  <c:v>13</c:v>
                </c:pt>
                <c:pt idx="17">
                  <c:v>14</c:v>
                </c:pt>
                <c:pt idx="18">
                  <c:v>14</c:v>
                </c:pt>
                <c:pt idx="19">
                  <c:v>14</c:v>
                </c:pt>
                <c:pt idx="20">
                  <c:v>14</c:v>
                </c:pt>
                <c:pt idx="21">
                  <c:v>15</c:v>
                </c:pt>
                <c:pt idx="22">
                  <c:v>15</c:v>
                </c:pt>
                <c:pt idx="23">
                  <c:v>15</c:v>
                </c:pt>
                <c:pt idx="24">
                  <c:v>15</c:v>
                </c:pt>
                <c:pt idx="25">
                  <c:v>15</c:v>
                </c:pt>
                <c:pt idx="26">
                  <c:v>16</c:v>
                </c:pt>
                <c:pt idx="27">
                  <c:v>16</c:v>
                </c:pt>
                <c:pt idx="28">
                  <c:v>16</c:v>
                </c:pt>
                <c:pt idx="29">
                  <c:v>16</c:v>
                </c:pt>
                <c:pt idx="30">
                  <c:v>16</c:v>
                </c:pt>
                <c:pt idx="31">
                  <c:v>16</c:v>
                </c:pt>
                <c:pt idx="32">
                  <c:v>16</c:v>
                </c:pt>
                <c:pt idx="33">
                  <c:v>16</c:v>
                </c:pt>
                <c:pt idx="34">
                  <c:v>16</c:v>
                </c:pt>
                <c:pt idx="35">
                  <c:v>16</c:v>
                </c:pt>
                <c:pt idx="36">
                  <c:v>16</c:v>
                </c:pt>
                <c:pt idx="37">
                  <c:v>16.5</c:v>
                </c:pt>
                <c:pt idx="38">
                  <c:v>17</c:v>
                </c:pt>
                <c:pt idx="39">
                  <c:v>17</c:v>
                </c:pt>
                <c:pt idx="40">
                  <c:v>17</c:v>
                </c:pt>
                <c:pt idx="41">
                  <c:v>17</c:v>
                </c:pt>
                <c:pt idx="42">
                  <c:v>17.5</c:v>
                </c:pt>
                <c:pt idx="43">
                  <c:v>17.5</c:v>
                </c:pt>
                <c:pt idx="44">
                  <c:v>17.5</c:v>
                </c:pt>
                <c:pt idx="45">
                  <c:v>17.5</c:v>
                </c:pt>
                <c:pt idx="46">
                  <c:v>17.5</c:v>
                </c:pt>
                <c:pt idx="47">
                  <c:v>17.5</c:v>
                </c:pt>
                <c:pt idx="48">
                  <c:v>17.5</c:v>
                </c:pt>
                <c:pt idx="49">
                  <c:v>17.5</c:v>
                </c:pt>
                <c:pt idx="50">
                  <c:v>17.5</c:v>
                </c:pt>
                <c:pt idx="51">
                  <c:v>17.5</c:v>
                </c:pt>
                <c:pt idx="52">
                  <c:v>18</c:v>
                </c:pt>
                <c:pt idx="53">
                  <c:v>18</c:v>
                </c:pt>
                <c:pt idx="54">
                  <c:v>18</c:v>
                </c:pt>
                <c:pt idx="55">
                  <c:v>18</c:v>
                </c:pt>
                <c:pt idx="56">
                  <c:v>18</c:v>
                </c:pt>
                <c:pt idx="57">
                  <c:v>18</c:v>
                </c:pt>
                <c:pt idx="58">
                  <c:v>19</c:v>
                </c:pt>
                <c:pt idx="59">
                  <c:v>19</c:v>
                </c:pt>
                <c:pt idx="60">
                  <c:v>19</c:v>
                </c:pt>
                <c:pt idx="61">
                  <c:v>19</c:v>
                </c:pt>
                <c:pt idx="62">
                  <c:v>19</c:v>
                </c:pt>
                <c:pt idx="63">
                  <c:v>19</c:v>
                </c:pt>
                <c:pt idx="64">
                  <c:v>19.5</c:v>
                </c:pt>
                <c:pt idx="65">
                  <c:v>20</c:v>
                </c:pt>
                <c:pt idx="66">
                  <c:v>20</c:v>
                </c:pt>
                <c:pt idx="67">
                  <c:v>20</c:v>
                </c:pt>
                <c:pt idx="68">
                  <c:v>20</c:v>
                </c:pt>
                <c:pt idx="69">
                  <c:v>20</c:v>
                </c:pt>
                <c:pt idx="70">
                  <c:v>20.5</c:v>
                </c:pt>
                <c:pt idx="71">
                  <c:v>21</c:v>
                </c:pt>
                <c:pt idx="72">
                  <c:v>22.5</c:v>
                </c:pt>
                <c:pt idx="73">
                  <c:v>23</c:v>
                </c:pt>
                <c:pt idx="74">
                  <c:v>23</c:v>
                </c:pt>
                <c:pt idx="75">
                  <c:v>23.5</c:v>
                </c:pt>
                <c:pt idx="76">
                  <c:v>24</c:v>
                </c:pt>
                <c:pt idx="77">
                  <c:v>24</c:v>
                </c:pt>
                <c:pt idx="78">
                  <c:v>25</c:v>
                </c:pt>
                <c:pt idx="79">
                  <c:v>25</c:v>
                </c:pt>
                <c:pt idx="80">
                  <c:v>26</c:v>
                </c:pt>
                <c:pt idx="81">
                  <c:v>26</c:v>
                </c:pt>
                <c:pt idx="82">
                  <c:v>27</c:v>
                </c:pt>
                <c:pt idx="83">
                  <c:v>27</c:v>
                </c:pt>
                <c:pt idx="84">
                  <c:v>27</c:v>
                </c:pt>
                <c:pt idx="85">
                  <c:v>27</c:v>
                </c:pt>
                <c:pt idx="86">
                  <c:v>28</c:v>
                </c:pt>
                <c:pt idx="87">
                  <c:v>28.5</c:v>
                </c:pt>
                <c:pt idx="88">
                  <c:v>29</c:v>
                </c:pt>
                <c:pt idx="89">
                  <c:v>29</c:v>
                </c:pt>
                <c:pt idx="90">
                  <c:v>30</c:v>
                </c:pt>
                <c:pt idx="91">
                  <c:v>30</c:v>
                </c:pt>
                <c:pt idx="92">
                  <c:v>30</c:v>
                </c:pt>
              </c:numCache>
            </c:numRef>
          </c:xVal>
          <c:yVal>
            <c:numRef>
              <c:f>'Почва-Секторы'!$D$449:$D$541</c:f>
              <c:numCache>
                <c:formatCode>General</c:formatCode>
                <c:ptCount val="93"/>
                <c:pt idx="0">
                  <c:v>11.860000000000023</c:v>
                </c:pt>
                <c:pt idx="2">
                  <c:v>4.3499999999999996</c:v>
                </c:pt>
                <c:pt idx="78">
                  <c:v>1</c:v>
                </c:pt>
              </c:numCache>
            </c:numRef>
          </c:yVal>
          <c:extLst xmlns:c16r2="http://schemas.microsoft.com/office/drawing/2015/06/chart">
            <c:ext xmlns:c16="http://schemas.microsoft.com/office/drawing/2014/chart" uri="{C3380CC4-5D6E-409C-BE32-E72D297353CC}">
              <c16:uniqueId val="{00000001-00FF-433F-A660-C75D9381B1C3}"/>
            </c:ext>
          </c:extLst>
        </c:ser>
        <c:ser>
          <c:idx val="2"/>
          <c:order val="2"/>
          <c:tx>
            <c:strRef>
              <c:f>'Почва-Секторы'!$E$1</c:f>
              <c:strCache>
                <c:ptCount val="1"/>
                <c:pt idx="0">
                  <c:v>Расчет</c:v>
                </c:pt>
              </c:strCache>
            </c:strRef>
          </c:tx>
          <c:spPr>
            <a:ln w="25400">
              <a:solidFill>
                <a:sysClr val="windowText" lastClr="000000"/>
              </a:solidFill>
            </a:ln>
          </c:spPr>
          <c:marker>
            <c:symbol val="none"/>
          </c:marker>
          <c:xVal>
            <c:numRef>
              <c:f>'Почва-Секторы'!$B$449:$B$541</c:f>
              <c:numCache>
                <c:formatCode>General</c:formatCode>
                <c:ptCount val="93"/>
                <c:pt idx="0">
                  <c:v>4</c:v>
                </c:pt>
                <c:pt idx="1">
                  <c:v>6</c:v>
                </c:pt>
                <c:pt idx="2">
                  <c:v>6</c:v>
                </c:pt>
                <c:pt idx="3">
                  <c:v>7</c:v>
                </c:pt>
                <c:pt idx="4">
                  <c:v>7</c:v>
                </c:pt>
                <c:pt idx="5">
                  <c:v>12</c:v>
                </c:pt>
                <c:pt idx="6">
                  <c:v>12</c:v>
                </c:pt>
                <c:pt idx="7">
                  <c:v>12</c:v>
                </c:pt>
                <c:pt idx="8">
                  <c:v>12.5</c:v>
                </c:pt>
                <c:pt idx="9">
                  <c:v>12.5</c:v>
                </c:pt>
                <c:pt idx="10">
                  <c:v>12.5</c:v>
                </c:pt>
                <c:pt idx="11">
                  <c:v>12.5</c:v>
                </c:pt>
                <c:pt idx="12">
                  <c:v>13</c:v>
                </c:pt>
                <c:pt idx="13">
                  <c:v>13</c:v>
                </c:pt>
                <c:pt idx="14">
                  <c:v>13</c:v>
                </c:pt>
                <c:pt idx="15">
                  <c:v>13</c:v>
                </c:pt>
                <c:pt idx="16">
                  <c:v>13</c:v>
                </c:pt>
                <c:pt idx="17">
                  <c:v>14</c:v>
                </c:pt>
                <c:pt idx="18">
                  <c:v>14</c:v>
                </c:pt>
                <c:pt idx="19">
                  <c:v>14</c:v>
                </c:pt>
                <c:pt idx="20">
                  <c:v>14</c:v>
                </c:pt>
                <c:pt idx="21">
                  <c:v>15</c:v>
                </c:pt>
                <c:pt idx="22">
                  <c:v>15</c:v>
                </c:pt>
                <c:pt idx="23">
                  <c:v>15</c:v>
                </c:pt>
                <c:pt idx="24">
                  <c:v>15</c:v>
                </c:pt>
                <c:pt idx="25">
                  <c:v>15</c:v>
                </c:pt>
                <c:pt idx="26">
                  <c:v>16</c:v>
                </c:pt>
                <c:pt idx="27">
                  <c:v>16</c:v>
                </c:pt>
                <c:pt idx="28">
                  <c:v>16</c:v>
                </c:pt>
                <c:pt idx="29">
                  <c:v>16</c:v>
                </c:pt>
                <c:pt idx="30">
                  <c:v>16</c:v>
                </c:pt>
                <c:pt idx="31">
                  <c:v>16</c:v>
                </c:pt>
                <c:pt idx="32">
                  <c:v>16</c:v>
                </c:pt>
                <c:pt idx="33">
                  <c:v>16</c:v>
                </c:pt>
                <c:pt idx="34">
                  <c:v>16</c:v>
                </c:pt>
                <c:pt idx="35">
                  <c:v>16</c:v>
                </c:pt>
                <c:pt idx="36">
                  <c:v>16</c:v>
                </c:pt>
                <c:pt idx="37">
                  <c:v>16.5</c:v>
                </c:pt>
                <c:pt idx="38">
                  <c:v>17</c:v>
                </c:pt>
                <c:pt idx="39">
                  <c:v>17</c:v>
                </c:pt>
                <c:pt idx="40">
                  <c:v>17</c:v>
                </c:pt>
                <c:pt idx="41">
                  <c:v>17</c:v>
                </c:pt>
                <c:pt idx="42">
                  <c:v>17.5</c:v>
                </c:pt>
                <c:pt idx="43">
                  <c:v>17.5</c:v>
                </c:pt>
                <c:pt idx="44">
                  <c:v>17.5</c:v>
                </c:pt>
                <c:pt idx="45">
                  <c:v>17.5</c:v>
                </c:pt>
                <c:pt idx="46">
                  <c:v>17.5</c:v>
                </c:pt>
                <c:pt idx="47">
                  <c:v>17.5</c:v>
                </c:pt>
                <c:pt idx="48">
                  <c:v>17.5</c:v>
                </c:pt>
                <c:pt idx="49">
                  <c:v>17.5</c:v>
                </c:pt>
                <c:pt idx="50">
                  <c:v>17.5</c:v>
                </c:pt>
                <c:pt idx="51">
                  <c:v>17.5</c:v>
                </c:pt>
                <c:pt idx="52">
                  <c:v>18</c:v>
                </c:pt>
                <c:pt idx="53">
                  <c:v>18</c:v>
                </c:pt>
                <c:pt idx="54">
                  <c:v>18</c:v>
                </c:pt>
                <c:pt idx="55">
                  <c:v>18</c:v>
                </c:pt>
                <c:pt idx="56">
                  <c:v>18</c:v>
                </c:pt>
                <c:pt idx="57">
                  <c:v>18</c:v>
                </c:pt>
                <c:pt idx="58">
                  <c:v>19</c:v>
                </c:pt>
                <c:pt idx="59">
                  <c:v>19</c:v>
                </c:pt>
                <c:pt idx="60">
                  <c:v>19</c:v>
                </c:pt>
                <c:pt idx="61">
                  <c:v>19</c:v>
                </c:pt>
                <c:pt idx="62">
                  <c:v>19</c:v>
                </c:pt>
                <c:pt idx="63">
                  <c:v>19</c:v>
                </c:pt>
                <c:pt idx="64">
                  <c:v>19.5</c:v>
                </c:pt>
                <c:pt idx="65">
                  <c:v>20</c:v>
                </c:pt>
                <c:pt idx="66">
                  <c:v>20</c:v>
                </c:pt>
                <c:pt idx="67">
                  <c:v>20</c:v>
                </c:pt>
                <c:pt idx="68">
                  <c:v>20</c:v>
                </c:pt>
                <c:pt idx="69">
                  <c:v>20</c:v>
                </c:pt>
                <c:pt idx="70">
                  <c:v>20.5</c:v>
                </c:pt>
                <c:pt idx="71">
                  <c:v>21</c:v>
                </c:pt>
                <c:pt idx="72">
                  <c:v>22.5</c:v>
                </c:pt>
                <c:pt idx="73">
                  <c:v>23</c:v>
                </c:pt>
                <c:pt idx="74">
                  <c:v>23</c:v>
                </c:pt>
                <c:pt idx="75">
                  <c:v>23.5</c:v>
                </c:pt>
                <c:pt idx="76">
                  <c:v>24</c:v>
                </c:pt>
                <c:pt idx="77">
                  <c:v>24</c:v>
                </c:pt>
                <c:pt idx="78">
                  <c:v>25</c:v>
                </c:pt>
                <c:pt idx="79">
                  <c:v>25</c:v>
                </c:pt>
                <c:pt idx="80">
                  <c:v>26</c:v>
                </c:pt>
                <c:pt idx="81">
                  <c:v>26</c:v>
                </c:pt>
                <c:pt idx="82">
                  <c:v>27</c:v>
                </c:pt>
                <c:pt idx="83">
                  <c:v>27</c:v>
                </c:pt>
                <c:pt idx="84">
                  <c:v>27</c:v>
                </c:pt>
                <c:pt idx="85">
                  <c:v>27</c:v>
                </c:pt>
                <c:pt idx="86">
                  <c:v>28</c:v>
                </c:pt>
                <c:pt idx="87">
                  <c:v>28.5</c:v>
                </c:pt>
                <c:pt idx="88">
                  <c:v>29</c:v>
                </c:pt>
                <c:pt idx="89">
                  <c:v>29</c:v>
                </c:pt>
                <c:pt idx="90">
                  <c:v>30</c:v>
                </c:pt>
                <c:pt idx="91">
                  <c:v>30</c:v>
                </c:pt>
                <c:pt idx="92">
                  <c:v>30</c:v>
                </c:pt>
              </c:numCache>
            </c:numRef>
          </c:xVal>
          <c:yVal>
            <c:numRef>
              <c:f>'Почва-Секторы'!$E$449:$E$541</c:f>
              <c:numCache>
                <c:formatCode>General</c:formatCode>
                <c:ptCount val="93"/>
                <c:pt idx="0">
                  <c:v>51.980022901790328</c:v>
                </c:pt>
                <c:pt idx="1">
                  <c:v>27.958244739978323</c:v>
                </c:pt>
                <c:pt idx="2">
                  <c:v>27.958244739978323</c:v>
                </c:pt>
                <c:pt idx="3">
                  <c:v>21.761251110820531</c:v>
                </c:pt>
                <c:pt idx="4">
                  <c:v>21.761251110820531</c:v>
                </c:pt>
                <c:pt idx="5">
                  <c:v>8.7311102007778416</c:v>
                </c:pt>
                <c:pt idx="6">
                  <c:v>8.7311102007778416</c:v>
                </c:pt>
                <c:pt idx="7">
                  <c:v>8.7311102007778416</c:v>
                </c:pt>
                <c:pt idx="8">
                  <c:v>8.1344938361145509</c:v>
                </c:pt>
                <c:pt idx="9">
                  <c:v>8.1344938361145509</c:v>
                </c:pt>
                <c:pt idx="10">
                  <c:v>8.1344938361145509</c:v>
                </c:pt>
                <c:pt idx="11">
                  <c:v>8.1344938361145509</c:v>
                </c:pt>
                <c:pt idx="12">
                  <c:v>7.5985520852999588</c:v>
                </c:pt>
                <c:pt idx="13">
                  <c:v>7.5985520852999588</c:v>
                </c:pt>
                <c:pt idx="14">
                  <c:v>7.5985520852999588</c:v>
                </c:pt>
                <c:pt idx="15">
                  <c:v>7.5985520852999588</c:v>
                </c:pt>
                <c:pt idx="16">
                  <c:v>7.5985520852999588</c:v>
                </c:pt>
                <c:pt idx="17">
                  <c:v>6.6778593116450775</c:v>
                </c:pt>
                <c:pt idx="18">
                  <c:v>6.6778593116450775</c:v>
                </c:pt>
                <c:pt idx="19">
                  <c:v>6.6778593116450775</c:v>
                </c:pt>
                <c:pt idx="20">
                  <c:v>6.6778593116450775</c:v>
                </c:pt>
                <c:pt idx="21">
                  <c:v>5.9188708968410495</c:v>
                </c:pt>
                <c:pt idx="22">
                  <c:v>5.9188708968410495</c:v>
                </c:pt>
                <c:pt idx="23">
                  <c:v>5.9188708968410495</c:v>
                </c:pt>
                <c:pt idx="24">
                  <c:v>5.9188708968410495</c:v>
                </c:pt>
                <c:pt idx="25">
                  <c:v>5.9188708968410495</c:v>
                </c:pt>
                <c:pt idx="26">
                  <c:v>5.285483951071587</c:v>
                </c:pt>
                <c:pt idx="27">
                  <c:v>5.285483951071587</c:v>
                </c:pt>
                <c:pt idx="28">
                  <c:v>5.285483951071587</c:v>
                </c:pt>
                <c:pt idx="29">
                  <c:v>5.285483951071587</c:v>
                </c:pt>
                <c:pt idx="30">
                  <c:v>5.285483951071587</c:v>
                </c:pt>
                <c:pt idx="31">
                  <c:v>5.285483951071587</c:v>
                </c:pt>
                <c:pt idx="32">
                  <c:v>5.285483951071587</c:v>
                </c:pt>
                <c:pt idx="33">
                  <c:v>5.285483951071587</c:v>
                </c:pt>
                <c:pt idx="34">
                  <c:v>5.285483951071587</c:v>
                </c:pt>
                <c:pt idx="35">
                  <c:v>5.285483951071587</c:v>
                </c:pt>
                <c:pt idx="36">
                  <c:v>5.285483951071587</c:v>
                </c:pt>
                <c:pt idx="37">
                  <c:v>5.0073149156848631</c:v>
                </c:pt>
                <c:pt idx="38">
                  <c:v>4.7511737798529552</c:v>
                </c:pt>
                <c:pt idx="39">
                  <c:v>4.7511737798529552</c:v>
                </c:pt>
                <c:pt idx="40">
                  <c:v>4.7511737798529552</c:v>
                </c:pt>
                <c:pt idx="41">
                  <c:v>4.7511737798529552</c:v>
                </c:pt>
                <c:pt idx="42">
                  <c:v>4.5147672846508931</c:v>
                </c:pt>
                <c:pt idx="43">
                  <c:v>4.5147672846508931</c:v>
                </c:pt>
                <c:pt idx="44">
                  <c:v>4.5147672846508931</c:v>
                </c:pt>
                <c:pt idx="45">
                  <c:v>4.5147672846508931</c:v>
                </c:pt>
                <c:pt idx="46">
                  <c:v>4.5147672846508931</c:v>
                </c:pt>
                <c:pt idx="47">
                  <c:v>4.5147672846508931</c:v>
                </c:pt>
                <c:pt idx="48">
                  <c:v>4.5147672846508931</c:v>
                </c:pt>
                <c:pt idx="49">
                  <c:v>4.5147672846508931</c:v>
                </c:pt>
                <c:pt idx="50">
                  <c:v>4.5147672846508931</c:v>
                </c:pt>
                <c:pt idx="51">
                  <c:v>4.5147672846508931</c:v>
                </c:pt>
                <c:pt idx="52">
                  <c:v>4.2960946547178169</c:v>
                </c:pt>
                <c:pt idx="53">
                  <c:v>4.2960946547178169</c:v>
                </c:pt>
                <c:pt idx="54">
                  <c:v>4.2960946547178169</c:v>
                </c:pt>
                <c:pt idx="55">
                  <c:v>4.2960946547178169</c:v>
                </c:pt>
                <c:pt idx="56">
                  <c:v>4.2960946547178169</c:v>
                </c:pt>
                <c:pt idx="57">
                  <c:v>4.2960946547178169</c:v>
                </c:pt>
                <c:pt idx="58">
                  <c:v>3.9051551969181069</c:v>
                </c:pt>
                <c:pt idx="59">
                  <c:v>3.9051551969181069</c:v>
                </c:pt>
                <c:pt idx="60">
                  <c:v>3.9051551969181069</c:v>
                </c:pt>
                <c:pt idx="61">
                  <c:v>3.9051551969181069</c:v>
                </c:pt>
                <c:pt idx="62">
                  <c:v>3.9051551969181069</c:v>
                </c:pt>
                <c:pt idx="63">
                  <c:v>3.9051551969181069</c:v>
                </c:pt>
                <c:pt idx="64">
                  <c:v>3.7299912610690309</c:v>
                </c:pt>
                <c:pt idx="65">
                  <c:v>3.5667113715122452</c:v>
                </c:pt>
                <c:pt idx="66">
                  <c:v>3.5667113715122452</c:v>
                </c:pt>
                <c:pt idx="67">
                  <c:v>3.5667113715122452</c:v>
                </c:pt>
                <c:pt idx="68">
                  <c:v>3.5667113715122452</c:v>
                </c:pt>
                <c:pt idx="69">
                  <c:v>3.5667113715122452</c:v>
                </c:pt>
                <c:pt idx="70">
                  <c:v>3.4142503710681167</c:v>
                </c:pt>
                <c:pt idx="71">
                  <c:v>3.2716605971768637</c:v>
                </c:pt>
                <c:pt idx="72">
                  <c:v>2.8950992677726886</c:v>
                </c:pt>
                <c:pt idx="73">
                  <c:v>2.7843783087905538</c:v>
                </c:pt>
                <c:pt idx="74">
                  <c:v>2.7843783087905538</c:v>
                </c:pt>
                <c:pt idx="75">
                  <c:v>2.6800902195802592</c:v>
                </c:pt>
                <c:pt idx="76">
                  <c:v>2.5817392240541546</c:v>
                </c:pt>
                <c:pt idx="77">
                  <c:v>2.5817392240541546</c:v>
                </c:pt>
                <c:pt idx="78">
                  <c:v>2.4010961260799997</c:v>
                </c:pt>
                <c:pt idx="79">
                  <c:v>2.4010961260799997</c:v>
                </c:pt>
                <c:pt idx="80">
                  <c:v>2.2393359659188437</c:v>
                </c:pt>
                <c:pt idx="81">
                  <c:v>2.2393359659188437</c:v>
                </c:pt>
                <c:pt idx="82">
                  <c:v>2.0938812820471129</c:v>
                </c:pt>
                <c:pt idx="83">
                  <c:v>2.0938812820471129</c:v>
                </c:pt>
                <c:pt idx="84">
                  <c:v>2.0938812820471129</c:v>
                </c:pt>
                <c:pt idx="85">
                  <c:v>2.0938812820471129</c:v>
                </c:pt>
                <c:pt idx="86">
                  <c:v>1.9625828820478959</c:v>
                </c:pt>
                <c:pt idx="87">
                  <c:v>1.9016669538779651</c:v>
                </c:pt>
                <c:pt idx="88">
                  <c:v>1.8436368584343847</c:v>
                </c:pt>
                <c:pt idx="89">
                  <c:v>1.8436368584343847</c:v>
                </c:pt>
                <c:pt idx="90">
                  <c:v>1.7355198219371246</c:v>
                </c:pt>
                <c:pt idx="91">
                  <c:v>1.7355198219371246</c:v>
                </c:pt>
                <c:pt idx="92">
                  <c:v>1.7355198219371246</c:v>
                </c:pt>
              </c:numCache>
            </c:numRef>
          </c:yVal>
          <c:extLst xmlns:c16r2="http://schemas.microsoft.com/office/drawing/2015/06/chart">
            <c:ext xmlns:c16="http://schemas.microsoft.com/office/drawing/2014/chart" uri="{C3380CC4-5D6E-409C-BE32-E72D297353CC}">
              <c16:uniqueId val="{00000002-00FF-433F-A660-C75D9381B1C3}"/>
            </c:ext>
          </c:extLst>
        </c:ser>
        <c:axId val="89593728"/>
        <c:axId val="89595264"/>
      </c:scatterChart>
      <c:valAx>
        <c:axId val="89593728"/>
        <c:scaling>
          <c:orientation val="minMax"/>
          <c:max val="30"/>
        </c:scaling>
        <c:axPos val="b"/>
        <c:numFmt formatCode="General" sourceLinked="1"/>
        <c:tickLblPos val="nextTo"/>
        <c:crossAx val="89595264"/>
        <c:crossesAt val="0.1"/>
        <c:crossBetween val="midCat"/>
        <c:majorUnit val="5"/>
        <c:minorUnit val="1"/>
      </c:valAx>
      <c:valAx>
        <c:axId val="89595264"/>
        <c:scaling>
          <c:logBase val="10"/>
          <c:orientation val="minMax"/>
          <c:min val="0.1"/>
        </c:scaling>
        <c:axPos val="l"/>
        <c:majorGridlines/>
        <c:numFmt formatCode="General" sourceLinked="1"/>
        <c:tickLblPos val="nextTo"/>
        <c:crossAx val="89593728"/>
        <c:crosses val="autoZero"/>
        <c:crossBetween val="midCat"/>
      </c:valAx>
    </c:plotArea>
    <c:plotVisOnly val="1"/>
    <c:dispBlanksAs val="gap"/>
  </c:chart>
  <c:txPr>
    <a:bodyPr/>
    <a:lstStyle/>
    <a:p>
      <a:pPr>
        <a:defRPr sz="1200" b="1"/>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4384501245835549"/>
          <c:y val="2.7269022711224437E-2"/>
          <c:w val="0.85705608428314961"/>
          <c:h val="0.53886353667982723"/>
        </c:manualLayout>
      </c:layout>
      <c:barChart>
        <c:barDir val="col"/>
        <c:grouping val="clustered"/>
        <c:ser>
          <c:idx val="2"/>
          <c:order val="0"/>
          <c:tx>
            <c:strRef>
              <c:f>Дозы!$F$2</c:f>
              <c:strCache>
                <c:ptCount val="1"/>
                <c:pt idx="0">
                  <c:v>Сумма, мкЗв</c:v>
                </c:pt>
              </c:strCache>
            </c:strRef>
          </c:tx>
          <c:spPr>
            <a:solidFill>
              <a:schemeClr val="accent6"/>
            </a:solidFill>
            <a:ln>
              <a:noFill/>
            </a:ln>
            <a:effectLst/>
          </c:spPr>
          <c:cat>
            <c:strRef>
              <c:f>Дозы!$A$7:$A$19</c:f>
              <c:strCache>
                <c:ptCount val="13"/>
                <c:pt idx="0">
                  <c:v>1. Георгиевка</c:v>
                </c:pt>
                <c:pt idx="1">
                  <c:v>2. Поперечка</c:v>
                </c:pt>
                <c:pt idx="2">
                  <c:v>3. Кузовлево</c:v>
                </c:pt>
                <c:pt idx="3">
                  <c:v>4. Копылово</c:v>
                </c:pt>
                <c:pt idx="4">
                  <c:v>5. Чекист</c:v>
                </c:pt>
                <c:pt idx="5">
                  <c:v>6. Иглаково</c:v>
                </c:pt>
                <c:pt idx="6">
                  <c:v>7. Чернильщиково</c:v>
                </c:pt>
                <c:pt idx="7">
                  <c:v>8. Самусь</c:v>
                </c:pt>
                <c:pt idx="8">
                  <c:v>9. Губино</c:v>
                </c:pt>
                <c:pt idx="9">
                  <c:v>10. Победа</c:v>
                </c:pt>
                <c:pt idx="10">
                  <c:v>11. Моряковский Затон</c:v>
                </c:pt>
                <c:pt idx="11">
                  <c:v>12. Бобровка</c:v>
                </c:pt>
                <c:pt idx="12">
                  <c:v>13. Борики</c:v>
                </c:pt>
              </c:strCache>
            </c:strRef>
          </c:cat>
          <c:val>
            <c:numRef>
              <c:f>Дозы!$F$7:$F$19</c:f>
              <c:numCache>
                <c:formatCode>General</c:formatCode>
                <c:ptCount val="13"/>
                <c:pt idx="0">
                  <c:v>6.6</c:v>
                </c:pt>
                <c:pt idx="1">
                  <c:v>6.6</c:v>
                </c:pt>
                <c:pt idx="2">
                  <c:v>5.9</c:v>
                </c:pt>
                <c:pt idx="3">
                  <c:v>5.7</c:v>
                </c:pt>
                <c:pt idx="4">
                  <c:v>5.0999999999999996</c:v>
                </c:pt>
                <c:pt idx="5">
                  <c:v>5.0999999999999996</c:v>
                </c:pt>
                <c:pt idx="6">
                  <c:v>6.2</c:v>
                </c:pt>
                <c:pt idx="7">
                  <c:v>6.7</c:v>
                </c:pt>
                <c:pt idx="8">
                  <c:v>4.8</c:v>
                </c:pt>
                <c:pt idx="9">
                  <c:v>4.7</c:v>
                </c:pt>
                <c:pt idx="10">
                  <c:v>5</c:v>
                </c:pt>
                <c:pt idx="11">
                  <c:v>3.5</c:v>
                </c:pt>
                <c:pt idx="12">
                  <c:v>3.4</c:v>
                </c:pt>
              </c:numCache>
            </c:numRef>
          </c:val>
          <c:extLst xmlns:c16r2="http://schemas.microsoft.com/office/drawing/2015/06/chart">
            <c:ext xmlns:c16="http://schemas.microsoft.com/office/drawing/2014/chart" uri="{C3380CC4-5D6E-409C-BE32-E72D297353CC}">
              <c16:uniqueId val="{00000000-69B3-423F-8771-235432568FB4}"/>
            </c:ext>
          </c:extLst>
        </c:ser>
        <c:axId val="90201472"/>
        <c:axId val="87962752"/>
      </c:barChart>
      <c:catAx>
        <c:axId val="90201472"/>
        <c:scaling>
          <c:orientation val="minMax"/>
        </c:scaling>
        <c:axPos val="b"/>
        <c:numFmt formatCode="General" sourceLinked="0"/>
        <c:tickLblPos val="nextTo"/>
        <c:spPr>
          <a:noFill/>
          <a:ln w="6350" cap="flat" cmpd="sng" algn="ctr">
            <a:solidFill>
              <a:schemeClr val="tx1">
                <a:tint val="75000"/>
              </a:schemeClr>
            </a:solidFill>
            <a:prstDash val="solid"/>
            <a:round/>
          </a:ln>
          <a:effectLst/>
        </c:spPr>
        <c:txPr>
          <a:bodyPr rot="-60000000" vert="horz"/>
          <a:lstStyle/>
          <a:p>
            <a:pPr>
              <a:defRPr/>
            </a:pPr>
            <a:endParaRPr lang="ru-RU"/>
          </a:p>
        </c:txPr>
        <c:crossAx val="87962752"/>
        <c:crosses val="autoZero"/>
        <c:auto val="1"/>
        <c:lblAlgn val="ctr"/>
        <c:lblOffset val="100"/>
      </c:catAx>
      <c:valAx>
        <c:axId val="87962752"/>
        <c:scaling>
          <c:orientation val="minMax"/>
        </c:scaling>
        <c:axPos val="l"/>
        <c:majorGridlines>
          <c:spPr>
            <a:ln w="6350" cap="flat" cmpd="sng" algn="ctr">
              <a:solidFill>
                <a:schemeClr val="tx1">
                  <a:tint val="75000"/>
                </a:schemeClr>
              </a:solidFill>
              <a:prstDash val="solid"/>
              <a:round/>
            </a:ln>
            <a:effectLst/>
          </c:spPr>
        </c:majorGridlines>
        <c:title>
          <c:tx>
            <c:rich>
              <a:bodyPr rot="-5400000" vert="horz"/>
              <a:lstStyle/>
              <a:p>
                <a:pPr>
                  <a:defRPr/>
                </a:pPr>
                <a:r>
                  <a:rPr lang="ru-RU"/>
                  <a:t>Годовая эффективная доза, мкЗв</a:t>
                </a:r>
              </a:p>
            </c:rich>
          </c:tx>
          <c:layout/>
          <c:spPr>
            <a:noFill/>
            <a:ln>
              <a:noFill/>
            </a:ln>
            <a:effectLst/>
          </c:spPr>
        </c:title>
        <c:numFmt formatCode="General" sourceLinked="1"/>
        <c:tickLblPos val="nextTo"/>
        <c:spPr>
          <a:noFill/>
          <a:ln w="6350" cap="flat" cmpd="sng" algn="ctr">
            <a:solidFill>
              <a:schemeClr val="tx1">
                <a:tint val="75000"/>
              </a:schemeClr>
            </a:solidFill>
            <a:prstDash val="solid"/>
            <a:round/>
          </a:ln>
          <a:effectLst/>
        </c:spPr>
        <c:txPr>
          <a:bodyPr rot="-60000000" vert="horz"/>
          <a:lstStyle/>
          <a:p>
            <a:pPr>
              <a:defRPr/>
            </a:pPr>
            <a:endParaRPr lang="ru-RU"/>
          </a:p>
        </c:txPr>
        <c:crossAx val="90201472"/>
        <c:crosses val="autoZero"/>
        <c:crossBetween val="between"/>
        <c:majorUnit val="2"/>
        <c:minorUnit val="0.2"/>
      </c:valAx>
      <c:spPr>
        <a:solidFill>
          <a:schemeClr val="accent5">
            <a:lumMod val="20000"/>
            <a:lumOff val="80000"/>
          </a:schemeClr>
        </a:solidFill>
        <a:ln w="12700" cap="flat" cmpd="sng" algn="ctr">
          <a:solidFill>
            <a:schemeClr val="accent2"/>
          </a:solidFill>
          <a:prstDash val="solid"/>
          <a:miter lim="800000"/>
        </a:ln>
        <a:effectLst/>
      </c:spPr>
    </c:plotArea>
    <c:plotVisOnly val="1"/>
    <c:dispBlanksAs val="gap"/>
  </c:chart>
  <c:spPr>
    <a:noFill/>
    <a:ln w="6350" cap="flat" cmpd="sng" algn="ctr">
      <a:solidFill>
        <a:schemeClr val="tx2">
          <a:lumMod val="75000"/>
        </a:schemeClr>
      </a:solidFill>
      <a:prstDash val="solid"/>
      <a:miter lim="800000"/>
    </a:ln>
    <a:effectLst/>
  </c:spPr>
  <c:txPr>
    <a:bodyPr/>
    <a:lstStyle/>
    <a:p>
      <a:pPr>
        <a:defRPr sz="1200" b="1"/>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scatterChart>
        <c:scatterStyle val="lineMarker"/>
        <c:ser>
          <c:idx val="0"/>
          <c:order val="0"/>
          <c:tx>
            <c:strRef>
              <c:f>'Почва-Секторы'!$C$1</c:f>
              <c:strCache>
                <c:ptCount val="1"/>
                <c:pt idx="0">
                  <c:v>137Cs-почва, Бк/кг</c:v>
                </c:pt>
              </c:strCache>
            </c:strRef>
          </c:tx>
          <c:spPr>
            <a:ln w="28575">
              <a:noFill/>
            </a:ln>
          </c:spPr>
          <c:marker>
            <c:spPr>
              <a:solidFill>
                <a:srgbClr val="FFC000"/>
              </a:solidFill>
            </c:spPr>
          </c:marker>
          <c:xVal>
            <c:numRef>
              <c:f>'Почва-Секторы'!$B$87:$B$172</c:f>
              <c:numCache>
                <c:formatCode>General</c:formatCode>
                <c:ptCount val="86"/>
                <c:pt idx="0">
                  <c:v>4</c:v>
                </c:pt>
                <c:pt idx="1">
                  <c:v>4</c:v>
                </c:pt>
                <c:pt idx="2">
                  <c:v>4.5</c:v>
                </c:pt>
                <c:pt idx="3">
                  <c:v>4.5</c:v>
                </c:pt>
                <c:pt idx="4">
                  <c:v>5</c:v>
                </c:pt>
                <c:pt idx="5">
                  <c:v>8</c:v>
                </c:pt>
                <c:pt idx="6">
                  <c:v>9</c:v>
                </c:pt>
                <c:pt idx="7">
                  <c:v>9</c:v>
                </c:pt>
                <c:pt idx="8">
                  <c:v>9</c:v>
                </c:pt>
                <c:pt idx="9">
                  <c:v>10</c:v>
                </c:pt>
                <c:pt idx="10">
                  <c:v>10</c:v>
                </c:pt>
                <c:pt idx="11">
                  <c:v>11</c:v>
                </c:pt>
                <c:pt idx="12">
                  <c:v>11</c:v>
                </c:pt>
                <c:pt idx="13">
                  <c:v>13</c:v>
                </c:pt>
                <c:pt idx="14">
                  <c:v>13</c:v>
                </c:pt>
                <c:pt idx="15">
                  <c:v>14</c:v>
                </c:pt>
                <c:pt idx="16">
                  <c:v>14</c:v>
                </c:pt>
                <c:pt idx="17">
                  <c:v>14</c:v>
                </c:pt>
                <c:pt idx="18">
                  <c:v>14.5</c:v>
                </c:pt>
                <c:pt idx="19">
                  <c:v>15</c:v>
                </c:pt>
                <c:pt idx="20">
                  <c:v>15</c:v>
                </c:pt>
                <c:pt idx="21">
                  <c:v>15</c:v>
                </c:pt>
                <c:pt idx="22">
                  <c:v>15</c:v>
                </c:pt>
                <c:pt idx="23">
                  <c:v>15</c:v>
                </c:pt>
                <c:pt idx="24">
                  <c:v>16</c:v>
                </c:pt>
                <c:pt idx="25">
                  <c:v>16</c:v>
                </c:pt>
                <c:pt idx="26">
                  <c:v>16</c:v>
                </c:pt>
                <c:pt idx="27">
                  <c:v>16</c:v>
                </c:pt>
                <c:pt idx="28">
                  <c:v>16</c:v>
                </c:pt>
                <c:pt idx="29">
                  <c:v>17</c:v>
                </c:pt>
                <c:pt idx="30">
                  <c:v>17</c:v>
                </c:pt>
                <c:pt idx="31">
                  <c:v>17</c:v>
                </c:pt>
                <c:pt idx="32">
                  <c:v>17</c:v>
                </c:pt>
                <c:pt idx="33">
                  <c:v>18</c:v>
                </c:pt>
                <c:pt idx="34">
                  <c:v>18</c:v>
                </c:pt>
                <c:pt idx="35">
                  <c:v>18</c:v>
                </c:pt>
                <c:pt idx="36">
                  <c:v>19</c:v>
                </c:pt>
                <c:pt idx="37">
                  <c:v>19</c:v>
                </c:pt>
                <c:pt idx="38">
                  <c:v>19</c:v>
                </c:pt>
                <c:pt idx="39">
                  <c:v>19</c:v>
                </c:pt>
                <c:pt idx="40">
                  <c:v>20</c:v>
                </c:pt>
                <c:pt idx="41">
                  <c:v>20</c:v>
                </c:pt>
                <c:pt idx="42">
                  <c:v>20</c:v>
                </c:pt>
                <c:pt idx="43">
                  <c:v>20</c:v>
                </c:pt>
                <c:pt idx="44">
                  <c:v>21</c:v>
                </c:pt>
                <c:pt idx="45">
                  <c:v>21</c:v>
                </c:pt>
                <c:pt idx="46">
                  <c:v>21</c:v>
                </c:pt>
                <c:pt idx="47">
                  <c:v>21</c:v>
                </c:pt>
                <c:pt idx="48">
                  <c:v>21</c:v>
                </c:pt>
                <c:pt idx="49">
                  <c:v>21</c:v>
                </c:pt>
                <c:pt idx="50">
                  <c:v>22</c:v>
                </c:pt>
                <c:pt idx="51">
                  <c:v>22</c:v>
                </c:pt>
                <c:pt idx="52">
                  <c:v>22</c:v>
                </c:pt>
                <c:pt idx="53">
                  <c:v>22</c:v>
                </c:pt>
                <c:pt idx="54">
                  <c:v>22</c:v>
                </c:pt>
                <c:pt idx="55">
                  <c:v>22</c:v>
                </c:pt>
                <c:pt idx="56">
                  <c:v>22</c:v>
                </c:pt>
                <c:pt idx="57">
                  <c:v>22.5</c:v>
                </c:pt>
                <c:pt idx="58">
                  <c:v>22.5</c:v>
                </c:pt>
                <c:pt idx="59">
                  <c:v>22.5</c:v>
                </c:pt>
                <c:pt idx="60">
                  <c:v>22.5</c:v>
                </c:pt>
                <c:pt idx="61">
                  <c:v>23</c:v>
                </c:pt>
                <c:pt idx="62">
                  <c:v>23</c:v>
                </c:pt>
                <c:pt idx="63">
                  <c:v>23</c:v>
                </c:pt>
                <c:pt idx="64">
                  <c:v>23</c:v>
                </c:pt>
                <c:pt idx="65">
                  <c:v>23</c:v>
                </c:pt>
                <c:pt idx="66">
                  <c:v>23</c:v>
                </c:pt>
                <c:pt idx="67">
                  <c:v>24</c:v>
                </c:pt>
                <c:pt idx="68">
                  <c:v>24</c:v>
                </c:pt>
                <c:pt idx="69">
                  <c:v>24</c:v>
                </c:pt>
                <c:pt idx="70">
                  <c:v>24</c:v>
                </c:pt>
                <c:pt idx="71">
                  <c:v>24</c:v>
                </c:pt>
                <c:pt idx="72">
                  <c:v>25</c:v>
                </c:pt>
                <c:pt idx="73">
                  <c:v>25</c:v>
                </c:pt>
                <c:pt idx="74">
                  <c:v>25</c:v>
                </c:pt>
                <c:pt idx="75">
                  <c:v>25</c:v>
                </c:pt>
                <c:pt idx="76">
                  <c:v>25</c:v>
                </c:pt>
                <c:pt idx="77">
                  <c:v>26</c:v>
                </c:pt>
                <c:pt idx="78">
                  <c:v>26</c:v>
                </c:pt>
                <c:pt idx="79">
                  <c:v>26</c:v>
                </c:pt>
                <c:pt idx="80">
                  <c:v>26</c:v>
                </c:pt>
                <c:pt idx="81">
                  <c:v>26</c:v>
                </c:pt>
                <c:pt idx="82">
                  <c:v>26</c:v>
                </c:pt>
                <c:pt idx="83">
                  <c:v>26.5</c:v>
                </c:pt>
                <c:pt idx="84">
                  <c:v>27</c:v>
                </c:pt>
                <c:pt idx="85">
                  <c:v>28</c:v>
                </c:pt>
              </c:numCache>
            </c:numRef>
          </c:xVal>
          <c:yVal>
            <c:numRef>
              <c:f>'Почва-Секторы'!$C$87:$C$172</c:f>
              <c:numCache>
                <c:formatCode>General</c:formatCode>
                <c:ptCount val="86"/>
                <c:pt idx="0">
                  <c:v>91</c:v>
                </c:pt>
                <c:pt idx="1">
                  <c:v>50</c:v>
                </c:pt>
                <c:pt idx="2">
                  <c:v>52.2</c:v>
                </c:pt>
                <c:pt idx="3">
                  <c:v>10.8</c:v>
                </c:pt>
                <c:pt idx="4">
                  <c:v>71</c:v>
                </c:pt>
                <c:pt idx="5">
                  <c:v>4.8</c:v>
                </c:pt>
                <c:pt idx="6">
                  <c:v>6.4</c:v>
                </c:pt>
                <c:pt idx="7">
                  <c:v>0.2</c:v>
                </c:pt>
                <c:pt idx="8">
                  <c:v>25.2</c:v>
                </c:pt>
                <c:pt idx="9">
                  <c:v>15.2</c:v>
                </c:pt>
                <c:pt idx="10">
                  <c:v>17.100000000000001</c:v>
                </c:pt>
                <c:pt idx="11">
                  <c:v>18.5</c:v>
                </c:pt>
                <c:pt idx="12">
                  <c:v>0.2</c:v>
                </c:pt>
                <c:pt idx="13">
                  <c:v>3.4</c:v>
                </c:pt>
                <c:pt idx="14">
                  <c:v>4.0999999999999996</c:v>
                </c:pt>
                <c:pt idx="15">
                  <c:v>2.5</c:v>
                </c:pt>
                <c:pt idx="16">
                  <c:v>15.7</c:v>
                </c:pt>
                <c:pt idx="17">
                  <c:v>5</c:v>
                </c:pt>
                <c:pt idx="18">
                  <c:v>4.5999999999999996</c:v>
                </c:pt>
                <c:pt idx="19">
                  <c:v>7.4</c:v>
                </c:pt>
                <c:pt idx="20">
                  <c:v>3.1</c:v>
                </c:pt>
                <c:pt idx="21">
                  <c:v>18.600000000000001</c:v>
                </c:pt>
                <c:pt idx="22">
                  <c:v>4.9000000000000004</c:v>
                </c:pt>
                <c:pt idx="23">
                  <c:v>6</c:v>
                </c:pt>
                <c:pt idx="24">
                  <c:v>9.6</c:v>
                </c:pt>
                <c:pt idx="25">
                  <c:v>5.4</c:v>
                </c:pt>
                <c:pt idx="26">
                  <c:v>6.3</c:v>
                </c:pt>
                <c:pt idx="27">
                  <c:v>7.1</c:v>
                </c:pt>
                <c:pt idx="28">
                  <c:v>0.2</c:v>
                </c:pt>
                <c:pt idx="29">
                  <c:v>7.7</c:v>
                </c:pt>
                <c:pt idx="30">
                  <c:v>5.2</c:v>
                </c:pt>
                <c:pt idx="31">
                  <c:v>3.7</c:v>
                </c:pt>
                <c:pt idx="32">
                  <c:v>7.4</c:v>
                </c:pt>
                <c:pt idx="33">
                  <c:v>4.4000000000000004</c:v>
                </c:pt>
                <c:pt idx="34">
                  <c:v>10.3</c:v>
                </c:pt>
                <c:pt idx="35">
                  <c:v>15</c:v>
                </c:pt>
                <c:pt idx="36">
                  <c:v>8</c:v>
                </c:pt>
                <c:pt idx="37">
                  <c:v>0.2</c:v>
                </c:pt>
                <c:pt idx="38">
                  <c:v>2.7</c:v>
                </c:pt>
                <c:pt idx="39">
                  <c:v>11.1</c:v>
                </c:pt>
                <c:pt idx="40">
                  <c:v>15.3</c:v>
                </c:pt>
                <c:pt idx="41">
                  <c:v>10</c:v>
                </c:pt>
                <c:pt idx="42">
                  <c:v>3.4</c:v>
                </c:pt>
                <c:pt idx="43">
                  <c:v>5.0999999999999996</c:v>
                </c:pt>
                <c:pt idx="44">
                  <c:v>6.1</c:v>
                </c:pt>
                <c:pt idx="45">
                  <c:v>0.2</c:v>
                </c:pt>
                <c:pt idx="46">
                  <c:v>2.1</c:v>
                </c:pt>
                <c:pt idx="47">
                  <c:v>5.4</c:v>
                </c:pt>
                <c:pt idx="48">
                  <c:v>10</c:v>
                </c:pt>
                <c:pt idx="49">
                  <c:v>6.2</c:v>
                </c:pt>
                <c:pt idx="50">
                  <c:v>7.7</c:v>
                </c:pt>
                <c:pt idx="51">
                  <c:v>3.5</c:v>
                </c:pt>
                <c:pt idx="52">
                  <c:v>10.3</c:v>
                </c:pt>
                <c:pt idx="53">
                  <c:v>6.2</c:v>
                </c:pt>
                <c:pt idx="54">
                  <c:v>3.3</c:v>
                </c:pt>
                <c:pt idx="55">
                  <c:v>4.2</c:v>
                </c:pt>
                <c:pt idx="56">
                  <c:v>1.5</c:v>
                </c:pt>
                <c:pt idx="57">
                  <c:v>3.4</c:v>
                </c:pt>
                <c:pt idx="58">
                  <c:v>5.8</c:v>
                </c:pt>
                <c:pt idx="59">
                  <c:v>2.4</c:v>
                </c:pt>
                <c:pt idx="60">
                  <c:v>3.1</c:v>
                </c:pt>
                <c:pt idx="61">
                  <c:v>8.6</c:v>
                </c:pt>
                <c:pt idx="62">
                  <c:v>7</c:v>
                </c:pt>
                <c:pt idx="63">
                  <c:v>3.6</c:v>
                </c:pt>
                <c:pt idx="64">
                  <c:v>4.3</c:v>
                </c:pt>
                <c:pt idx="65">
                  <c:v>3.9</c:v>
                </c:pt>
                <c:pt idx="66">
                  <c:v>5.2</c:v>
                </c:pt>
                <c:pt idx="67">
                  <c:v>10.4</c:v>
                </c:pt>
                <c:pt idx="68">
                  <c:v>11.7</c:v>
                </c:pt>
                <c:pt idx="69">
                  <c:v>9.8000000000000007</c:v>
                </c:pt>
                <c:pt idx="70">
                  <c:v>3.8</c:v>
                </c:pt>
                <c:pt idx="71">
                  <c:v>3.3</c:v>
                </c:pt>
                <c:pt idx="72">
                  <c:v>11.6</c:v>
                </c:pt>
                <c:pt idx="73">
                  <c:v>3.2</c:v>
                </c:pt>
                <c:pt idx="74">
                  <c:v>5.3</c:v>
                </c:pt>
                <c:pt idx="75">
                  <c:v>1.6</c:v>
                </c:pt>
                <c:pt idx="76">
                  <c:v>13</c:v>
                </c:pt>
                <c:pt idx="77">
                  <c:v>1.2</c:v>
                </c:pt>
                <c:pt idx="78">
                  <c:v>4.5999999999999996</c:v>
                </c:pt>
                <c:pt idx="79">
                  <c:v>4.4000000000000004</c:v>
                </c:pt>
                <c:pt idx="80">
                  <c:v>5.7</c:v>
                </c:pt>
                <c:pt idx="81">
                  <c:v>3.9</c:v>
                </c:pt>
                <c:pt idx="82">
                  <c:v>4.5</c:v>
                </c:pt>
                <c:pt idx="83">
                  <c:v>4.5</c:v>
                </c:pt>
                <c:pt idx="84">
                  <c:v>5.3</c:v>
                </c:pt>
                <c:pt idx="85">
                  <c:v>5.3</c:v>
                </c:pt>
              </c:numCache>
            </c:numRef>
          </c:yVal>
          <c:extLst xmlns:c16r2="http://schemas.microsoft.com/office/drawing/2015/06/chart">
            <c:ext xmlns:c16="http://schemas.microsoft.com/office/drawing/2014/chart" uri="{C3380CC4-5D6E-409C-BE32-E72D297353CC}">
              <c16:uniqueId val="{00000000-DFAF-456C-97DB-A2E82CE2F7C4}"/>
            </c:ext>
          </c:extLst>
        </c:ser>
        <c:ser>
          <c:idx val="1"/>
          <c:order val="1"/>
          <c:tx>
            <c:strRef>
              <c:f>'Почва-Секторы'!$D$1</c:f>
              <c:strCache>
                <c:ptCount val="1"/>
                <c:pt idx="0">
                  <c:v>90Sr-почва , Бк/кг</c:v>
                </c:pt>
              </c:strCache>
            </c:strRef>
          </c:tx>
          <c:spPr>
            <a:ln w="28575">
              <a:noFill/>
            </a:ln>
          </c:spPr>
          <c:marker>
            <c:spPr>
              <a:solidFill>
                <a:srgbClr val="00B0F0"/>
              </a:solidFill>
            </c:spPr>
          </c:marker>
          <c:xVal>
            <c:numRef>
              <c:f>'Почва-Секторы'!$B$87:$B$172</c:f>
              <c:numCache>
                <c:formatCode>General</c:formatCode>
                <c:ptCount val="86"/>
                <c:pt idx="0">
                  <c:v>4</c:v>
                </c:pt>
                <c:pt idx="1">
                  <c:v>4</c:v>
                </c:pt>
                <c:pt idx="2">
                  <c:v>4.5</c:v>
                </c:pt>
                <c:pt idx="3">
                  <c:v>4.5</c:v>
                </c:pt>
                <c:pt idx="4">
                  <c:v>5</c:v>
                </c:pt>
                <c:pt idx="5">
                  <c:v>8</c:v>
                </c:pt>
                <c:pt idx="6">
                  <c:v>9</c:v>
                </c:pt>
                <c:pt idx="7">
                  <c:v>9</c:v>
                </c:pt>
                <c:pt idx="8">
                  <c:v>9</c:v>
                </c:pt>
                <c:pt idx="9">
                  <c:v>10</c:v>
                </c:pt>
                <c:pt idx="10">
                  <c:v>10</c:v>
                </c:pt>
                <c:pt idx="11">
                  <c:v>11</c:v>
                </c:pt>
                <c:pt idx="12">
                  <c:v>11</c:v>
                </c:pt>
                <c:pt idx="13">
                  <c:v>13</c:v>
                </c:pt>
                <c:pt idx="14">
                  <c:v>13</c:v>
                </c:pt>
                <c:pt idx="15">
                  <c:v>14</c:v>
                </c:pt>
                <c:pt idx="16">
                  <c:v>14</c:v>
                </c:pt>
                <c:pt idx="17">
                  <c:v>14</c:v>
                </c:pt>
                <c:pt idx="18">
                  <c:v>14.5</c:v>
                </c:pt>
                <c:pt idx="19">
                  <c:v>15</c:v>
                </c:pt>
                <c:pt idx="20">
                  <c:v>15</c:v>
                </c:pt>
                <c:pt idx="21">
                  <c:v>15</c:v>
                </c:pt>
                <c:pt idx="22">
                  <c:v>15</c:v>
                </c:pt>
                <c:pt idx="23">
                  <c:v>15</c:v>
                </c:pt>
                <c:pt idx="24">
                  <c:v>16</c:v>
                </c:pt>
                <c:pt idx="25">
                  <c:v>16</c:v>
                </c:pt>
                <c:pt idx="26">
                  <c:v>16</c:v>
                </c:pt>
                <c:pt idx="27">
                  <c:v>16</c:v>
                </c:pt>
                <c:pt idx="28">
                  <c:v>16</c:v>
                </c:pt>
                <c:pt idx="29">
                  <c:v>17</c:v>
                </c:pt>
                <c:pt idx="30">
                  <c:v>17</c:v>
                </c:pt>
                <c:pt idx="31">
                  <c:v>17</c:v>
                </c:pt>
                <c:pt idx="32">
                  <c:v>17</c:v>
                </c:pt>
                <c:pt idx="33">
                  <c:v>18</c:v>
                </c:pt>
                <c:pt idx="34">
                  <c:v>18</c:v>
                </c:pt>
                <c:pt idx="35">
                  <c:v>18</c:v>
                </c:pt>
                <c:pt idx="36">
                  <c:v>19</c:v>
                </c:pt>
                <c:pt idx="37">
                  <c:v>19</c:v>
                </c:pt>
                <c:pt idx="38">
                  <c:v>19</c:v>
                </c:pt>
                <c:pt idx="39">
                  <c:v>19</c:v>
                </c:pt>
                <c:pt idx="40">
                  <c:v>20</c:v>
                </c:pt>
                <c:pt idx="41">
                  <c:v>20</c:v>
                </c:pt>
                <c:pt idx="42">
                  <c:v>20</c:v>
                </c:pt>
                <c:pt idx="43">
                  <c:v>20</c:v>
                </c:pt>
                <c:pt idx="44">
                  <c:v>21</c:v>
                </c:pt>
                <c:pt idx="45">
                  <c:v>21</c:v>
                </c:pt>
                <c:pt idx="46">
                  <c:v>21</c:v>
                </c:pt>
                <c:pt idx="47">
                  <c:v>21</c:v>
                </c:pt>
                <c:pt idx="48">
                  <c:v>21</c:v>
                </c:pt>
                <c:pt idx="49">
                  <c:v>21</c:v>
                </c:pt>
                <c:pt idx="50">
                  <c:v>22</c:v>
                </c:pt>
                <c:pt idx="51">
                  <c:v>22</c:v>
                </c:pt>
                <c:pt idx="52">
                  <c:v>22</c:v>
                </c:pt>
                <c:pt idx="53">
                  <c:v>22</c:v>
                </c:pt>
                <c:pt idx="54">
                  <c:v>22</c:v>
                </c:pt>
                <c:pt idx="55">
                  <c:v>22</c:v>
                </c:pt>
                <c:pt idx="56">
                  <c:v>22</c:v>
                </c:pt>
                <c:pt idx="57">
                  <c:v>22.5</c:v>
                </c:pt>
                <c:pt idx="58">
                  <c:v>22.5</c:v>
                </c:pt>
                <c:pt idx="59">
                  <c:v>22.5</c:v>
                </c:pt>
                <c:pt idx="60">
                  <c:v>22.5</c:v>
                </c:pt>
                <c:pt idx="61">
                  <c:v>23</c:v>
                </c:pt>
                <c:pt idx="62">
                  <c:v>23</c:v>
                </c:pt>
                <c:pt idx="63">
                  <c:v>23</c:v>
                </c:pt>
                <c:pt idx="64">
                  <c:v>23</c:v>
                </c:pt>
                <c:pt idx="65">
                  <c:v>23</c:v>
                </c:pt>
                <c:pt idx="66">
                  <c:v>23</c:v>
                </c:pt>
                <c:pt idx="67">
                  <c:v>24</c:v>
                </c:pt>
                <c:pt idx="68">
                  <c:v>24</c:v>
                </c:pt>
                <c:pt idx="69">
                  <c:v>24</c:v>
                </c:pt>
                <c:pt idx="70">
                  <c:v>24</c:v>
                </c:pt>
                <c:pt idx="71">
                  <c:v>24</c:v>
                </c:pt>
                <c:pt idx="72">
                  <c:v>25</c:v>
                </c:pt>
                <c:pt idx="73">
                  <c:v>25</c:v>
                </c:pt>
                <c:pt idx="74">
                  <c:v>25</c:v>
                </c:pt>
                <c:pt idx="75">
                  <c:v>25</c:v>
                </c:pt>
                <c:pt idx="76">
                  <c:v>25</c:v>
                </c:pt>
                <c:pt idx="77">
                  <c:v>26</c:v>
                </c:pt>
                <c:pt idx="78">
                  <c:v>26</c:v>
                </c:pt>
                <c:pt idx="79">
                  <c:v>26</c:v>
                </c:pt>
                <c:pt idx="80">
                  <c:v>26</c:v>
                </c:pt>
                <c:pt idx="81">
                  <c:v>26</c:v>
                </c:pt>
                <c:pt idx="82">
                  <c:v>26</c:v>
                </c:pt>
                <c:pt idx="83">
                  <c:v>26.5</c:v>
                </c:pt>
                <c:pt idx="84">
                  <c:v>27</c:v>
                </c:pt>
                <c:pt idx="85">
                  <c:v>28</c:v>
                </c:pt>
              </c:numCache>
            </c:numRef>
          </c:xVal>
          <c:yVal>
            <c:numRef>
              <c:f>'Почва-Секторы'!$D$87:$D$172</c:f>
              <c:numCache>
                <c:formatCode>General</c:formatCode>
                <c:ptCount val="86"/>
                <c:pt idx="26">
                  <c:v>1.4</c:v>
                </c:pt>
              </c:numCache>
            </c:numRef>
          </c:yVal>
          <c:extLst xmlns:c16r2="http://schemas.microsoft.com/office/drawing/2015/06/chart">
            <c:ext xmlns:c16="http://schemas.microsoft.com/office/drawing/2014/chart" uri="{C3380CC4-5D6E-409C-BE32-E72D297353CC}">
              <c16:uniqueId val="{00000001-DFAF-456C-97DB-A2E82CE2F7C4}"/>
            </c:ext>
          </c:extLst>
        </c:ser>
        <c:ser>
          <c:idx val="2"/>
          <c:order val="2"/>
          <c:tx>
            <c:strRef>
              <c:f>'Почва-Секторы'!$E$1</c:f>
              <c:strCache>
                <c:ptCount val="1"/>
                <c:pt idx="0">
                  <c:v>Расчет</c:v>
                </c:pt>
              </c:strCache>
            </c:strRef>
          </c:tx>
          <c:spPr>
            <a:ln w="25400">
              <a:solidFill>
                <a:sysClr val="windowText" lastClr="000000"/>
              </a:solidFill>
            </a:ln>
          </c:spPr>
          <c:marker>
            <c:symbol val="none"/>
          </c:marker>
          <c:xVal>
            <c:numRef>
              <c:f>'Почва-Секторы'!$B$87:$B$172</c:f>
              <c:numCache>
                <c:formatCode>General</c:formatCode>
                <c:ptCount val="86"/>
                <c:pt idx="0">
                  <c:v>4</c:v>
                </c:pt>
                <c:pt idx="1">
                  <c:v>4</c:v>
                </c:pt>
                <c:pt idx="2">
                  <c:v>4.5</c:v>
                </c:pt>
                <c:pt idx="3">
                  <c:v>4.5</c:v>
                </c:pt>
                <c:pt idx="4">
                  <c:v>5</c:v>
                </c:pt>
                <c:pt idx="5">
                  <c:v>8</c:v>
                </c:pt>
                <c:pt idx="6">
                  <c:v>9</c:v>
                </c:pt>
                <c:pt idx="7">
                  <c:v>9</c:v>
                </c:pt>
                <c:pt idx="8">
                  <c:v>9</c:v>
                </c:pt>
                <c:pt idx="9">
                  <c:v>10</c:v>
                </c:pt>
                <c:pt idx="10">
                  <c:v>10</c:v>
                </c:pt>
                <c:pt idx="11">
                  <c:v>11</c:v>
                </c:pt>
                <c:pt idx="12">
                  <c:v>11</c:v>
                </c:pt>
                <c:pt idx="13">
                  <c:v>13</c:v>
                </c:pt>
                <c:pt idx="14">
                  <c:v>13</c:v>
                </c:pt>
                <c:pt idx="15">
                  <c:v>14</c:v>
                </c:pt>
                <c:pt idx="16">
                  <c:v>14</c:v>
                </c:pt>
                <c:pt idx="17">
                  <c:v>14</c:v>
                </c:pt>
                <c:pt idx="18">
                  <c:v>14.5</c:v>
                </c:pt>
                <c:pt idx="19">
                  <c:v>15</c:v>
                </c:pt>
                <c:pt idx="20">
                  <c:v>15</c:v>
                </c:pt>
                <c:pt idx="21">
                  <c:v>15</c:v>
                </c:pt>
                <c:pt idx="22">
                  <c:v>15</c:v>
                </c:pt>
                <c:pt idx="23">
                  <c:v>15</c:v>
                </c:pt>
                <c:pt idx="24">
                  <c:v>16</c:v>
                </c:pt>
                <c:pt idx="25">
                  <c:v>16</c:v>
                </c:pt>
                <c:pt idx="26">
                  <c:v>16</c:v>
                </c:pt>
                <c:pt idx="27">
                  <c:v>16</c:v>
                </c:pt>
                <c:pt idx="28">
                  <c:v>16</c:v>
                </c:pt>
                <c:pt idx="29">
                  <c:v>17</c:v>
                </c:pt>
                <c:pt idx="30">
                  <c:v>17</c:v>
                </c:pt>
                <c:pt idx="31">
                  <c:v>17</c:v>
                </c:pt>
                <c:pt idx="32">
                  <c:v>17</c:v>
                </c:pt>
                <c:pt idx="33">
                  <c:v>18</c:v>
                </c:pt>
                <c:pt idx="34">
                  <c:v>18</c:v>
                </c:pt>
                <c:pt idx="35">
                  <c:v>18</c:v>
                </c:pt>
                <c:pt idx="36">
                  <c:v>19</c:v>
                </c:pt>
                <c:pt idx="37">
                  <c:v>19</c:v>
                </c:pt>
                <c:pt idx="38">
                  <c:v>19</c:v>
                </c:pt>
                <c:pt idx="39">
                  <c:v>19</c:v>
                </c:pt>
                <c:pt idx="40">
                  <c:v>20</c:v>
                </c:pt>
                <c:pt idx="41">
                  <c:v>20</c:v>
                </c:pt>
                <c:pt idx="42">
                  <c:v>20</c:v>
                </c:pt>
                <c:pt idx="43">
                  <c:v>20</c:v>
                </c:pt>
                <c:pt idx="44">
                  <c:v>21</c:v>
                </c:pt>
                <c:pt idx="45">
                  <c:v>21</c:v>
                </c:pt>
                <c:pt idx="46">
                  <c:v>21</c:v>
                </c:pt>
                <c:pt idx="47">
                  <c:v>21</c:v>
                </c:pt>
                <c:pt idx="48">
                  <c:v>21</c:v>
                </c:pt>
                <c:pt idx="49">
                  <c:v>21</c:v>
                </c:pt>
                <c:pt idx="50">
                  <c:v>22</c:v>
                </c:pt>
                <c:pt idx="51">
                  <c:v>22</c:v>
                </c:pt>
                <c:pt idx="52">
                  <c:v>22</c:v>
                </c:pt>
                <c:pt idx="53">
                  <c:v>22</c:v>
                </c:pt>
                <c:pt idx="54">
                  <c:v>22</c:v>
                </c:pt>
                <c:pt idx="55">
                  <c:v>22</c:v>
                </c:pt>
                <c:pt idx="56">
                  <c:v>22</c:v>
                </c:pt>
                <c:pt idx="57">
                  <c:v>22.5</c:v>
                </c:pt>
                <c:pt idx="58">
                  <c:v>22.5</c:v>
                </c:pt>
                <c:pt idx="59">
                  <c:v>22.5</c:v>
                </c:pt>
                <c:pt idx="60">
                  <c:v>22.5</c:v>
                </c:pt>
                <c:pt idx="61">
                  <c:v>23</c:v>
                </c:pt>
                <c:pt idx="62">
                  <c:v>23</c:v>
                </c:pt>
                <c:pt idx="63">
                  <c:v>23</c:v>
                </c:pt>
                <c:pt idx="64">
                  <c:v>23</c:v>
                </c:pt>
                <c:pt idx="65">
                  <c:v>23</c:v>
                </c:pt>
                <c:pt idx="66">
                  <c:v>23</c:v>
                </c:pt>
                <c:pt idx="67">
                  <c:v>24</c:v>
                </c:pt>
                <c:pt idx="68">
                  <c:v>24</c:v>
                </c:pt>
                <c:pt idx="69">
                  <c:v>24</c:v>
                </c:pt>
                <c:pt idx="70">
                  <c:v>24</c:v>
                </c:pt>
                <c:pt idx="71">
                  <c:v>24</c:v>
                </c:pt>
                <c:pt idx="72">
                  <c:v>25</c:v>
                </c:pt>
                <c:pt idx="73">
                  <c:v>25</c:v>
                </c:pt>
                <c:pt idx="74">
                  <c:v>25</c:v>
                </c:pt>
                <c:pt idx="75">
                  <c:v>25</c:v>
                </c:pt>
                <c:pt idx="76">
                  <c:v>25</c:v>
                </c:pt>
                <c:pt idx="77">
                  <c:v>26</c:v>
                </c:pt>
                <c:pt idx="78">
                  <c:v>26</c:v>
                </c:pt>
                <c:pt idx="79">
                  <c:v>26</c:v>
                </c:pt>
                <c:pt idx="80">
                  <c:v>26</c:v>
                </c:pt>
                <c:pt idx="81">
                  <c:v>26</c:v>
                </c:pt>
                <c:pt idx="82">
                  <c:v>26</c:v>
                </c:pt>
                <c:pt idx="83">
                  <c:v>26.5</c:v>
                </c:pt>
                <c:pt idx="84">
                  <c:v>27</c:v>
                </c:pt>
                <c:pt idx="85">
                  <c:v>28</c:v>
                </c:pt>
              </c:numCache>
            </c:numRef>
          </c:xVal>
          <c:yVal>
            <c:numRef>
              <c:f>'Почва-Секторы'!$E$87:$E$172</c:f>
              <c:numCache>
                <c:formatCode>General</c:formatCode>
                <c:ptCount val="86"/>
                <c:pt idx="0">
                  <c:v>64.975028627238032</c:v>
                </c:pt>
                <c:pt idx="1">
                  <c:v>64.975028627238032</c:v>
                </c:pt>
                <c:pt idx="2">
                  <c:v>54.656907727094193</c:v>
                </c:pt>
                <c:pt idx="3">
                  <c:v>54.656907727094193</c:v>
                </c:pt>
                <c:pt idx="4">
                  <c:v>46.568554799678083</c:v>
                </c:pt>
                <c:pt idx="5">
                  <c:v>21.793809643043289</c:v>
                </c:pt>
                <c:pt idx="6">
                  <c:v>17.872154088503478</c:v>
                </c:pt>
                <c:pt idx="7">
                  <c:v>17.872154088503478</c:v>
                </c:pt>
                <c:pt idx="8">
                  <c:v>17.872154088503478</c:v>
                </c:pt>
                <c:pt idx="9">
                  <c:v>14.937588703380461</c:v>
                </c:pt>
                <c:pt idx="10">
                  <c:v>14.937588703380461</c:v>
                </c:pt>
                <c:pt idx="11">
                  <c:v>12.68359493343212</c:v>
                </c:pt>
                <c:pt idx="12">
                  <c:v>12.68359493343212</c:v>
                </c:pt>
                <c:pt idx="13">
                  <c:v>9.4981901066249517</c:v>
                </c:pt>
                <c:pt idx="14">
                  <c:v>9.4981901066249517</c:v>
                </c:pt>
                <c:pt idx="15">
                  <c:v>8.3473241395563509</c:v>
                </c:pt>
                <c:pt idx="16">
                  <c:v>8.3473241395563509</c:v>
                </c:pt>
                <c:pt idx="17">
                  <c:v>8.3473241395563509</c:v>
                </c:pt>
                <c:pt idx="18">
                  <c:v>7.8508447572053965</c:v>
                </c:pt>
                <c:pt idx="19">
                  <c:v>7.3985886210513145</c:v>
                </c:pt>
                <c:pt idx="20">
                  <c:v>7.3985886210513145</c:v>
                </c:pt>
                <c:pt idx="21">
                  <c:v>7.3985886210513145</c:v>
                </c:pt>
                <c:pt idx="22">
                  <c:v>7.3985886210513145</c:v>
                </c:pt>
                <c:pt idx="23">
                  <c:v>7.3985886210513145</c:v>
                </c:pt>
                <c:pt idx="24">
                  <c:v>6.6068549388394668</c:v>
                </c:pt>
                <c:pt idx="25">
                  <c:v>6.6068549388394668</c:v>
                </c:pt>
                <c:pt idx="26">
                  <c:v>6.6068549388394668</c:v>
                </c:pt>
                <c:pt idx="27">
                  <c:v>6.6068549388394668</c:v>
                </c:pt>
                <c:pt idx="28">
                  <c:v>6.6068549388394668</c:v>
                </c:pt>
                <c:pt idx="29">
                  <c:v>5.9389672248161984</c:v>
                </c:pt>
                <c:pt idx="30">
                  <c:v>5.9389672248161984</c:v>
                </c:pt>
                <c:pt idx="31">
                  <c:v>5.9389672248161984</c:v>
                </c:pt>
                <c:pt idx="32">
                  <c:v>5.9389672248161984</c:v>
                </c:pt>
                <c:pt idx="33">
                  <c:v>5.3701183183972665</c:v>
                </c:pt>
                <c:pt idx="34">
                  <c:v>5.3701183183972665</c:v>
                </c:pt>
                <c:pt idx="35">
                  <c:v>5.3701183183972665</c:v>
                </c:pt>
                <c:pt idx="36">
                  <c:v>4.8814439961476523</c:v>
                </c:pt>
                <c:pt idx="37">
                  <c:v>4.8814439961476523</c:v>
                </c:pt>
                <c:pt idx="38">
                  <c:v>4.8814439961476523</c:v>
                </c:pt>
                <c:pt idx="39">
                  <c:v>4.8814439961476523</c:v>
                </c:pt>
                <c:pt idx="40">
                  <c:v>4.4583892143903094</c:v>
                </c:pt>
                <c:pt idx="41">
                  <c:v>4.4583892143903094</c:v>
                </c:pt>
                <c:pt idx="42">
                  <c:v>4.4583892143903094</c:v>
                </c:pt>
                <c:pt idx="43">
                  <c:v>4.4583892143903094</c:v>
                </c:pt>
                <c:pt idx="44">
                  <c:v>4.0895757464710805</c:v>
                </c:pt>
                <c:pt idx="45">
                  <c:v>4.0895757464710805</c:v>
                </c:pt>
                <c:pt idx="46">
                  <c:v>4.0895757464710805</c:v>
                </c:pt>
                <c:pt idx="47">
                  <c:v>4.0895757464710805</c:v>
                </c:pt>
                <c:pt idx="48">
                  <c:v>4.0895757464710805</c:v>
                </c:pt>
                <c:pt idx="49">
                  <c:v>4.0895757464710805</c:v>
                </c:pt>
                <c:pt idx="50">
                  <c:v>3.766002750980705</c:v>
                </c:pt>
                <c:pt idx="51">
                  <c:v>3.766002750980705</c:v>
                </c:pt>
                <c:pt idx="52">
                  <c:v>3.766002750980705</c:v>
                </c:pt>
                <c:pt idx="53">
                  <c:v>3.766002750980705</c:v>
                </c:pt>
                <c:pt idx="54">
                  <c:v>3.766002750980705</c:v>
                </c:pt>
                <c:pt idx="55">
                  <c:v>3.766002750980705</c:v>
                </c:pt>
                <c:pt idx="56">
                  <c:v>3.766002750980705</c:v>
                </c:pt>
                <c:pt idx="57">
                  <c:v>3.6188740847158587</c:v>
                </c:pt>
                <c:pt idx="58">
                  <c:v>3.6188740847158587</c:v>
                </c:pt>
                <c:pt idx="59">
                  <c:v>3.6188740847158587</c:v>
                </c:pt>
                <c:pt idx="60">
                  <c:v>3.6188740847158587</c:v>
                </c:pt>
                <c:pt idx="61">
                  <c:v>3.4804728859881777</c:v>
                </c:pt>
                <c:pt idx="62">
                  <c:v>3.4804728859881777</c:v>
                </c:pt>
                <c:pt idx="63">
                  <c:v>3.4804728859881777</c:v>
                </c:pt>
                <c:pt idx="64">
                  <c:v>3.4804728859881777</c:v>
                </c:pt>
                <c:pt idx="65">
                  <c:v>3.4804728859881777</c:v>
                </c:pt>
                <c:pt idx="66">
                  <c:v>3.4804728859881777</c:v>
                </c:pt>
                <c:pt idx="67">
                  <c:v>3.2271740300677023</c:v>
                </c:pt>
                <c:pt idx="68">
                  <c:v>3.2271740300677023</c:v>
                </c:pt>
                <c:pt idx="69">
                  <c:v>3.2271740300677023</c:v>
                </c:pt>
                <c:pt idx="70">
                  <c:v>3.2271740300677023</c:v>
                </c:pt>
                <c:pt idx="71">
                  <c:v>3.2271740300677023</c:v>
                </c:pt>
                <c:pt idx="72">
                  <c:v>3.0013701576000051</c:v>
                </c:pt>
                <c:pt idx="73">
                  <c:v>3.0013701576000051</c:v>
                </c:pt>
                <c:pt idx="74">
                  <c:v>3.0013701576000051</c:v>
                </c:pt>
                <c:pt idx="75">
                  <c:v>3.0013701576000051</c:v>
                </c:pt>
                <c:pt idx="76">
                  <c:v>3.0013701576000051</c:v>
                </c:pt>
                <c:pt idx="77">
                  <c:v>2.7991699573985542</c:v>
                </c:pt>
                <c:pt idx="78">
                  <c:v>2.7991699573985542</c:v>
                </c:pt>
                <c:pt idx="79">
                  <c:v>2.7991699573985542</c:v>
                </c:pt>
                <c:pt idx="80">
                  <c:v>2.7991699573985542</c:v>
                </c:pt>
                <c:pt idx="81">
                  <c:v>2.7991699573985542</c:v>
                </c:pt>
                <c:pt idx="82">
                  <c:v>2.7991699573985542</c:v>
                </c:pt>
                <c:pt idx="83">
                  <c:v>2.7058921591117908</c:v>
                </c:pt>
                <c:pt idx="84">
                  <c:v>2.6173516025588821</c:v>
                </c:pt>
                <c:pt idx="85">
                  <c:v>2.4532286025598626</c:v>
                </c:pt>
              </c:numCache>
            </c:numRef>
          </c:yVal>
          <c:extLst xmlns:c16r2="http://schemas.microsoft.com/office/drawing/2015/06/chart">
            <c:ext xmlns:c16="http://schemas.microsoft.com/office/drawing/2014/chart" uri="{C3380CC4-5D6E-409C-BE32-E72D297353CC}">
              <c16:uniqueId val="{00000002-DFAF-456C-97DB-A2E82CE2F7C4}"/>
            </c:ext>
          </c:extLst>
        </c:ser>
        <c:axId val="89626880"/>
        <c:axId val="89628672"/>
      </c:scatterChart>
      <c:valAx>
        <c:axId val="89626880"/>
        <c:scaling>
          <c:orientation val="minMax"/>
          <c:min val="0"/>
        </c:scaling>
        <c:axPos val="b"/>
        <c:numFmt formatCode="General" sourceLinked="1"/>
        <c:tickLblPos val="nextTo"/>
        <c:crossAx val="89628672"/>
        <c:crossesAt val="0.1"/>
        <c:crossBetween val="midCat"/>
        <c:majorUnit val="5"/>
        <c:minorUnit val="1"/>
      </c:valAx>
      <c:valAx>
        <c:axId val="89628672"/>
        <c:scaling>
          <c:logBase val="10"/>
          <c:orientation val="minMax"/>
          <c:min val="0.1"/>
        </c:scaling>
        <c:axPos val="l"/>
        <c:majorGridlines/>
        <c:numFmt formatCode="General" sourceLinked="1"/>
        <c:tickLblPos val="nextTo"/>
        <c:crossAx val="89626880"/>
        <c:crossesAt val="0"/>
        <c:crossBetween val="midCat"/>
      </c:valAx>
    </c:plotArea>
    <c:plotVisOnly val="1"/>
    <c:dispBlanksAs val="gap"/>
  </c:chart>
  <c:txPr>
    <a:bodyPr/>
    <a:lstStyle/>
    <a:p>
      <a:pPr>
        <a:defRPr sz="1200" b="1"/>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plotArea>
      <c:layout/>
      <c:scatterChart>
        <c:scatterStyle val="lineMarker"/>
        <c:ser>
          <c:idx val="0"/>
          <c:order val="0"/>
          <c:tx>
            <c:strRef>
              <c:f>'Почва-Секторы'!$C$1</c:f>
              <c:strCache>
                <c:ptCount val="1"/>
                <c:pt idx="0">
                  <c:v>137Cs-почва, Бк/кг</c:v>
                </c:pt>
              </c:strCache>
            </c:strRef>
          </c:tx>
          <c:spPr>
            <a:ln w="28575">
              <a:noFill/>
            </a:ln>
          </c:spPr>
          <c:marker>
            <c:spPr>
              <a:solidFill>
                <a:srgbClr val="FFC000"/>
              </a:solidFill>
            </c:spPr>
          </c:marker>
          <c:xVal>
            <c:numRef>
              <c:f>'Почва-Секторы'!$B$3:$B$42</c:f>
              <c:numCache>
                <c:formatCode>General</c:formatCode>
                <c:ptCount val="40"/>
                <c:pt idx="0">
                  <c:v>0.4</c:v>
                </c:pt>
                <c:pt idx="1">
                  <c:v>0.70000000000000062</c:v>
                </c:pt>
                <c:pt idx="2">
                  <c:v>6</c:v>
                </c:pt>
                <c:pt idx="3">
                  <c:v>6</c:v>
                </c:pt>
                <c:pt idx="4">
                  <c:v>7</c:v>
                </c:pt>
                <c:pt idx="5">
                  <c:v>7</c:v>
                </c:pt>
                <c:pt idx="6">
                  <c:v>7.5</c:v>
                </c:pt>
                <c:pt idx="7">
                  <c:v>8</c:v>
                </c:pt>
                <c:pt idx="8">
                  <c:v>9</c:v>
                </c:pt>
                <c:pt idx="9">
                  <c:v>12</c:v>
                </c:pt>
                <c:pt idx="10">
                  <c:v>12</c:v>
                </c:pt>
                <c:pt idx="11">
                  <c:v>12.5</c:v>
                </c:pt>
                <c:pt idx="12">
                  <c:v>12.5</c:v>
                </c:pt>
                <c:pt idx="13">
                  <c:v>12.5</c:v>
                </c:pt>
                <c:pt idx="14">
                  <c:v>12.5</c:v>
                </c:pt>
                <c:pt idx="15">
                  <c:v>13</c:v>
                </c:pt>
                <c:pt idx="16">
                  <c:v>13</c:v>
                </c:pt>
                <c:pt idx="17">
                  <c:v>13</c:v>
                </c:pt>
                <c:pt idx="18">
                  <c:v>13</c:v>
                </c:pt>
                <c:pt idx="19">
                  <c:v>13</c:v>
                </c:pt>
                <c:pt idx="20">
                  <c:v>14</c:v>
                </c:pt>
                <c:pt idx="21">
                  <c:v>14</c:v>
                </c:pt>
                <c:pt idx="22">
                  <c:v>14</c:v>
                </c:pt>
                <c:pt idx="23">
                  <c:v>14</c:v>
                </c:pt>
                <c:pt idx="24">
                  <c:v>14</c:v>
                </c:pt>
                <c:pt idx="25">
                  <c:v>14</c:v>
                </c:pt>
                <c:pt idx="26">
                  <c:v>14</c:v>
                </c:pt>
                <c:pt idx="27">
                  <c:v>14</c:v>
                </c:pt>
                <c:pt idx="28">
                  <c:v>15</c:v>
                </c:pt>
                <c:pt idx="29">
                  <c:v>15</c:v>
                </c:pt>
                <c:pt idx="30">
                  <c:v>15</c:v>
                </c:pt>
                <c:pt idx="31">
                  <c:v>15.5</c:v>
                </c:pt>
                <c:pt idx="32">
                  <c:v>16</c:v>
                </c:pt>
                <c:pt idx="33">
                  <c:v>16</c:v>
                </c:pt>
                <c:pt idx="34">
                  <c:v>16</c:v>
                </c:pt>
                <c:pt idx="35">
                  <c:v>16</c:v>
                </c:pt>
                <c:pt idx="36">
                  <c:v>17</c:v>
                </c:pt>
                <c:pt idx="37">
                  <c:v>17</c:v>
                </c:pt>
                <c:pt idx="38">
                  <c:v>18</c:v>
                </c:pt>
                <c:pt idx="39">
                  <c:v>18</c:v>
                </c:pt>
              </c:numCache>
            </c:numRef>
          </c:xVal>
          <c:yVal>
            <c:numRef>
              <c:f>'Почва-Секторы'!$C$3:$C$42</c:f>
              <c:numCache>
                <c:formatCode>General</c:formatCode>
                <c:ptCount val="40"/>
                <c:pt idx="0">
                  <c:v>2.9</c:v>
                </c:pt>
                <c:pt idx="1">
                  <c:v>36.200000000000003</c:v>
                </c:pt>
                <c:pt idx="2">
                  <c:v>169</c:v>
                </c:pt>
                <c:pt idx="3">
                  <c:v>129</c:v>
                </c:pt>
                <c:pt idx="4">
                  <c:v>91</c:v>
                </c:pt>
                <c:pt idx="5">
                  <c:v>136</c:v>
                </c:pt>
                <c:pt idx="6">
                  <c:v>255</c:v>
                </c:pt>
                <c:pt idx="7">
                  <c:v>79</c:v>
                </c:pt>
                <c:pt idx="8">
                  <c:v>101</c:v>
                </c:pt>
                <c:pt idx="9">
                  <c:v>7.6</c:v>
                </c:pt>
                <c:pt idx="10">
                  <c:v>2.5</c:v>
                </c:pt>
                <c:pt idx="11">
                  <c:v>74</c:v>
                </c:pt>
                <c:pt idx="12">
                  <c:v>14.6</c:v>
                </c:pt>
                <c:pt idx="13">
                  <c:v>44.1</c:v>
                </c:pt>
                <c:pt idx="14">
                  <c:v>8.9</c:v>
                </c:pt>
                <c:pt idx="15">
                  <c:v>6.2</c:v>
                </c:pt>
                <c:pt idx="16">
                  <c:v>1.9000000000000001</c:v>
                </c:pt>
                <c:pt idx="17">
                  <c:v>0.8</c:v>
                </c:pt>
                <c:pt idx="18">
                  <c:v>22.5</c:v>
                </c:pt>
                <c:pt idx="19">
                  <c:v>23.5</c:v>
                </c:pt>
                <c:pt idx="20">
                  <c:v>14.9</c:v>
                </c:pt>
                <c:pt idx="21">
                  <c:v>7.9</c:v>
                </c:pt>
                <c:pt idx="22">
                  <c:v>5.4</c:v>
                </c:pt>
                <c:pt idx="23">
                  <c:v>8.6</c:v>
                </c:pt>
                <c:pt idx="24">
                  <c:v>6.6</c:v>
                </c:pt>
                <c:pt idx="25">
                  <c:v>18.600000000000001</c:v>
                </c:pt>
                <c:pt idx="26">
                  <c:v>23.7</c:v>
                </c:pt>
                <c:pt idx="27">
                  <c:v>0.91</c:v>
                </c:pt>
                <c:pt idx="28">
                  <c:v>46</c:v>
                </c:pt>
                <c:pt idx="29">
                  <c:v>8.9</c:v>
                </c:pt>
                <c:pt idx="30">
                  <c:v>14.5</c:v>
                </c:pt>
                <c:pt idx="31">
                  <c:v>12.9</c:v>
                </c:pt>
                <c:pt idx="32">
                  <c:v>36.4</c:v>
                </c:pt>
                <c:pt idx="33">
                  <c:v>36.300000000000004</c:v>
                </c:pt>
                <c:pt idx="34">
                  <c:v>4.5</c:v>
                </c:pt>
                <c:pt idx="35">
                  <c:v>5.8</c:v>
                </c:pt>
                <c:pt idx="36">
                  <c:v>41</c:v>
                </c:pt>
                <c:pt idx="37">
                  <c:v>43</c:v>
                </c:pt>
                <c:pt idx="38">
                  <c:v>7.5</c:v>
                </c:pt>
                <c:pt idx="39">
                  <c:v>26.3</c:v>
                </c:pt>
              </c:numCache>
            </c:numRef>
          </c:yVal>
          <c:extLst xmlns:c16r2="http://schemas.microsoft.com/office/drawing/2015/06/chart">
            <c:ext xmlns:c16="http://schemas.microsoft.com/office/drawing/2014/chart" uri="{C3380CC4-5D6E-409C-BE32-E72D297353CC}">
              <c16:uniqueId val="{00000000-B255-4AE8-BD3C-7674527DE118}"/>
            </c:ext>
          </c:extLst>
        </c:ser>
        <c:ser>
          <c:idx val="1"/>
          <c:order val="1"/>
          <c:tx>
            <c:strRef>
              <c:f>'Почва-Секторы'!$D$1</c:f>
              <c:strCache>
                <c:ptCount val="1"/>
                <c:pt idx="0">
                  <c:v>90Sr-почва , Бк/кг</c:v>
                </c:pt>
              </c:strCache>
            </c:strRef>
          </c:tx>
          <c:spPr>
            <a:ln w="28575">
              <a:noFill/>
            </a:ln>
          </c:spPr>
          <c:marker>
            <c:spPr>
              <a:solidFill>
                <a:srgbClr val="00B0F0"/>
              </a:solidFill>
            </c:spPr>
          </c:marker>
          <c:xVal>
            <c:numRef>
              <c:f>'Почва-Секторы'!$B$3:$B$42</c:f>
              <c:numCache>
                <c:formatCode>General</c:formatCode>
                <c:ptCount val="40"/>
                <c:pt idx="0">
                  <c:v>0.4</c:v>
                </c:pt>
                <c:pt idx="1">
                  <c:v>0.70000000000000062</c:v>
                </c:pt>
                <c:pt idx="2">
                  <c:v>6</c:v>
                </c:pt>
                <c:pt idx="3">
                  <c:v>6</c:v>
                </c:pt>
                <c:pt idx="4">
                  <c:v>7</c:v>
                </c:pt>
                <c:pt idx="5">
                  <c:v>7</c:v>
                </c:pt>
                <c:pt idx="6">
                  <c:v>7.5</c:v>
                </c:pt>
                <c:pt idx="7">
                  <c:v>8</c:v>
                </c:pt>
                <c:pt idx="8">
                  <c:v>9</c:v>
                </c:pt>
                <c:pt idx="9">
                  <c:v>12</c:v>
                </c:pt>
                <c:pt idx="10">
                  <c:v>12</c:v>
                </c:pt>
                <c:pt idx="11">
                  <c:v>12.5</c:v>
                </c:pt>
                <c:pt idx="12">
                  <c:v>12.5</c:v>
                </c:pt>
                <c:pt idx="13">
                  <c:v>12.5</c:v>
                </c:pt>
                <c:pt idx="14">
                  <c:v>12.5</c:v>
                </c:pt>
                <c:pt idx="15">
                  <c:v>13</c:v>
                </c:pt>
                <c:pt idx="16">
                  <c:v>13</c:v>
                </c:pt>
                <c:pt idx="17">
                  <c:v>13</c:v>
                </c:pt>
                <c:pt idx="18">
                  <c:v>13</c:v>
                </c:pt>
                <c:pt idx="19">
                  <c:v>13</c:v>
                </c:pt>
                <c:pt idx="20">
                  <c:v>14</c:v>
                </c:pt>
                <c:pt idx="21">
                  <c:v>14</c:v>
                </c:pt>
                <c:pt idx="22">
                  <c:v>14</c:v>
                </c:pt>
                <c:pt idx="23">
                  <c:v>14</c:v>
                </c:pt>
                <c:pt idx="24">
                  <c:v>14</c:v>
                </c:pt>
                <c:pt idx="25">
                  <c:v>14</c:v>
                </c:pt>
                <c:pt idx="26">
                  <c:v>14</c:v>
                </c:pt>
                <c:pt idx="27">
                  <c:v>14</c:v>
                </c:pt>
                <c:pt idx="28">
                  <c:v>15</c:v>
                </c:pt>
                <c:pt idx="29">
                  <c:v>15</c:v>
                </c:pt>
                <c:pt idx="30">
                  <c:v>15</c:v>
                </c:pt>
                <c:pt idx="31">
                  <c:v>15.5</c:v>
                </c:pt>
                <c:pt idx="32">
                  <c:v>16</c:v>
                </c:pt>
                <c:pt idx="33">
                  <c:v>16</c:v>
                </c:pt>
                <c:pt idx="34">
                  <c:v>16</c:v>
                </c:pt>
                <c:pt idx="35">
                  <c:v>16</c:v>
                </c:pt>
                <c:pt idx="36">
                  <c:v>17</c:v>
                </c:pt>
                <c:pt idx="37">
                  <c:v>17</c:v>
                </c:pt>
                <c:pt idx="38">
                  <c:v>18</c:v>
                </c:pt>
                <c:pt idx="39">
                  <c:v>18</c:v>
                </c:pt>
              </c:numCache>
            </c:numRef>
          </c:xVal>
          <c:yVal>
            <c:numRef>
              <c:f>'Почва-Секторы'!$D$3:$D$42</c:f>
              <c:numCache>
                <c:formatCode>General</c:formatCode>
                <c:ptCount val="40"/>
                <c:pt idx="19" formatCode="0.00">
                  <c:v>3.6481639513959312</c:v>
                </c:pt>
                <c:pt idx="37">
                  <c:v>3.74</c:v>
                </c:pt>
              </c:numCache>
            </c:numRef>
          </c:yVal>
          <c:extLst xmlns:c16r2="http://schemas.microsoft.com/office/drawing/2015/06/chart">
            <c:ext xmlns:c16="http://schemas.microsoft.com/office/drawing/2014/chart" uri="{C3380CC4-5D6E-409C-BE32-E72D297353CC}">
              <c16:uniqueId val="{00000001-B255-4AE8-BD3C-7674527DE118}"/>
            </c:ext>
          </c:extLst>
        </c:ser>
        <c:ser>
          <c:idx val="2"/>
          <c:order val="2"/>
          <c:tx>
            <c:strRef>
              <c:f>'Почва-Секторы'!$E$1</c:f>
              <c:strCache>
                <c:ptCount val="1"/>
                <c:pt idx="0">
                  <c:v>Расчет</c:v>
                </c:pt>
              </c:strCache>
            </c:strRef>
          </c:tx>
          <c:spPr>
            <a:ln w="25400">
              <a:solidFill>
                <a:sysClr val="windowText" lastClr="000000"/>
              </a:solidFill>
            </a:ln>
          </c:spPr>
          <c:marker>
            <c:symbol val="none"/>
          </c:marker>
          <c:xVal>
            <c:numRef>
              <c:f>'Почва-Секторы'!$B$3:$B$42</c:f>
              <c:numCache>
                <c:formatCode>General</c:formatCode>
                <c:ptCount val="40"/>
                <c:pt idx="0">
                  <c:v>0.4</c:v>
                </c:pt>
                <c:pt idx="1">
                  <c:v>0.70000000000000062</c:v>
                </c:pt>
                <c:pt idx="2">
                  <c:v>6</c:v>
                </c:pt>
                <c:pt idx="3">
                  <c:v>6</c:v>
                </c:pt>
                <c:pt idx="4">
                  <c:v>7</c:v>
                </c:pt>
                <c:pt idx="5">
                  <c:v>7</c:v>
                </c:pt>
                <c:pt idx="6">
                  <c:v>7.5</c:v>
                </c:pt>
                <c:pt idx="7">
                  <c:v>8</c:v>
                </c:pt>
                <c:pt idx="8">
                  <c:v>9</c:v>
                </c:pt>
                <c:pt idx="9">
                  <c:v>12</c:v>
                </c:pt>
                <c:pt idx="10">
                  <c:v>12</c:v>
                </c:pt>
                <c:pt idx="11">
                  <c:v>12.5</c:v>
                </c:pt>
                <c:pt idx="12">
                  <c:v>12.5</c:v>
                </c:pt>
                <c:pt idx="13">
                  <c:v>12.5</c:v>
                </c:pt>
                <c:pt idx="14">
                  <c:v>12.5</c:v>
                </c:pt>
                <c:pt idx="15">
                  <c:v>13</c:v>
                </c:pt>
                <c:pt idx="16">
                  <c:v>13</c:v>
                </c:pt>
                <c:pt idx="17">
                  <c:v>13</c:v>
                </c:pt>
                <c:pt idx="18">
                  <c:v>13</c:v>
                </c:pt>
                <c:pt idx="19">
                  <c:v>13</c:v>
                </c:pt>
                <c:pt idx="20">
                  <c:v>14</c:v>
                </c:pt>
                <c:pt idx="21">
                  <c:v>14</c:v>
                </c:pt>
                <c:pt idx="22">
                  <c:v>14</c:v>
                </c:pt>
                <c:pt idx="23">
                  <c:v>14</c:v>
                </c:pt>
                <c:pt idx="24">
                  <c:v>14</c:v>
                </c:pt>
                <c:pt idx="25">
                  <c:v>14</c:v>
                </c:pt>
                <c:pt idx="26">
                  <c:v>14</c:v>
                </c:pt>
                <c:pt idx="27">
                  <c:v>14</c:v>
                </c:pt>
                <c:pt idx="28">
                  <c:v>15</c:v>
                </c:pt>
                <c:pt idx="29">
                  <c:v>15</c:v>
                </c:pt>
                <c:pt idx="30">
                  <c:v>15</c:v>
                </c:pt>
                <c:pt idx="31">
                  <c:v>15.5</c:v>
                </c:pt>
                <c:pt idx="32">
                  <c:v>16</c:v>
                </c:pt>
                <c:pt idx="33">
                  <c:v>16</c:v>
                </c:pt>
                <c:pt idx="34">
                  <c:v>16</c:v>
                </c:pt>
                <c:pt idx="35">
                  <c:v>16</c:v>
                </c:pt>
                <c:pt idx="36">
                  <c:v>17</c:v>
                </c:pt>
                <c:pt idx="37">
                  <c:v>17</c:v>
                </c:pt>
                <c:pt idx="38">
                  <c:v>18</c:v>
                </c:pt>
                <c:pt idx="39">
                  <c:v>18</c:v>
                </c:pt>
              </c:numCache>
            </c:numRef>
          </c:xVal>
          <c:yVal>
            <c:numRef>
              <c:f>'Почва-Секторы'!$E$3:$E$42</c:f>
              <c:numCache>
                <c:formatCode>General</c:formatCode>
                <c:ptCount val="40"/>
                <c:pt idx="0">
                  <c:v>7.7559867394828865</c:v>
                </c:pt>
                <c:pt idx="1">
                  <c:v>260.79665055485822</c:v>
                </c:pt>
                <c:pt idx="2">
                  <c:v>139.79122369989156</c:v>
                </c:pt>
                <c:pt idx="3">
                  <c:v>139.79122369989156</c:v>
                </c:pt>
                <c:pt idx="4">
                  <c:v>108.80625555410249</c:v>
                </c:pt>
                <c:pt idx="5">
                  <c:v>108.80625555410249</c:v>
                </c:pt>
                <c:pt idx="6">
                  <c:v>97.078590990246269</c:v>
                </c:pt>
                <c:pt idx="7">
                  <c:v>87.175238572172859</c:v>
                </c:pt>
                <c:pt idx="8">
                  <c:v>71.488616354013914</c:v>
                </c:pt>
                <c:pt idx="9">
                  <c:v>43.655551003889386</c:v>
                </c:pt>
                <c:pt idx="10">
                  <c:v>43.655551003889386</c:v>
                </c:pt>
                <c:pt idx="11">
                  <c:v>40.672469180572783</c:v>
                </c:pt>
                <c:pt idx="12">
                  <c:v>40.672469180572783</c:v>
                </c:pt>
                <c:pt idx="13">
                  <c:v>40.672469180572783</c:v>
                </c:pt>
                <c:pt idx="14">
                  <c:v>40.672469180572783</c:v>
                </c:pt>
                <c:pt idx="15">
                  <c:v>37.992760426499885</c:v>
                </c:pt>
                <c:pt idx="16">
                  <c:v>37.992760426499885</c:v>
                </c:pt>
                <c:pt idx="17">
                  <c:v>37.992760426499885</c:v>
                </c:pt>
                <c:pt idx="18">
                  <c:v>37.992760426499885</c:v>
                </c:pt>
                <c:pt idx="19">
                  <c:v>37.992760426499885</c:v>
                </c:pt>
                <c:pt idx="20">
                  <c:v>33.389296558225283</c:v>
                </c:pt>
                <c:pt idx="21">
                  <c:v>33.389296558225283</c:v>
                </c:pt>
                <c:pt idx="22">
                  <c:v>33.389296558225283</c:v>
                </c:pt>
                <c:pt idx="23">
                  <c:v>33.389296558225283</c:v>
                </c:pt>
                <c:pt idx="24">
                  <c:v>33.389296558225283</c:v>
                </c:pt>
                <c:pt idx="25">
                  <c:v>33.389296558225283</c:v>
                </c:pt>
                <c:pt idx="26">
                  <c:v>33.389296558225283</c:v>
                </c:pt>
                <c:pt idx="27">
                  <c:v>33.389296558225283</c:v>
                </c:pt>
                <c:pt idx="28">
                  <c:v>29.594354484205265</c:v>
                </c:pt>
                <c:pt idx="29">
                  <c:v>29.594354484205265</c:v>
                </c:pt>
                <c:pt idx="30">
                  <c:v>29.594354484205265</c:v>
                </c:pt>
                <c:pt idx="31">
                  <c:v>27.941598267903789</c:v>
                </c:pt>
                <c:pt idx="32">
                  <c:v>26.427419755357889</c:v>
                </c:pt>
                <c:pt idx="33">
                  <c:v>26.427419755357889</c:v>
                </c:pt>
                <c:pt idx="34">
                  <c:v>26.427419755357889</c:v>
                </c:pt>
                <c:pt idx="35">
                  <c:v>26.427419755357889</c:v>
                </c:pt>
                <c:pt idx="36">
                  <c:v>23.75586889926479</c:v>
                </c:pt>
                <c:pt idx="37">
                  <c:v>23.75586889926479</c:v>
                </c:pt>
                <c:pt idx="38">
                  <c:v>21.480473273588977</c:v>
                </c:pt>
                <c:pt idx="39">
                  <c:v>21.480473273588977</c:v>
                </c:pt>
              </c:numCache>
            </c:numRef>
          </c:yVal>
          <c:smooth val="1"/>
          <c:extLst xmlns:c16r2="http://schemas.microsoft.com/office/drawing/2015/06/chart">
            <c:ext xmlns:c16="http://schemas.microsoft.com/office/drawing/2014/chart" uri="{C3380CC4-5D6E-409C-BE32-E72D297353CC}">
              <c16:uniqueId val="{00000002-B255-4AE8-BD3C-7674527DE118}"/>
            </c:ext>
          </c:extLst>
        </c:ser>
        <c:axId val="89924736"/>
        <c:axId val="89926272"/>
      </c:scatterChart>
      <c:valAx>
        <c:axId val="89924736"/>
        <c:scaling>
          <c:orientation val="minMax"/>
        </c:scaling>
        <c:axPos val="b"/>
        <c:numFmt formatCode="General" sourceLinked="1"/>
        <c:tickLblPos val="nextTo"/>
        <c:crossAx val="89926272"/>
        <c:crossesAt val="0.1"/>
        <c:crossBetween val="midCat"/>
      </c:valAx>
      <c:valAx>
        <c:axId val="89926272"/>
        <c:scaling>
          <c:logBase val="10"/>
          <c:orientation val="minMax"/>
        </c:scaling>
        <c:axPos val="l"/>
        <c:majorGridlines/>
        <c:numFmt formatCode="General" sourceLinked="1"/>
        <c:tickLblPos val="nextTo"/>
        <c:crossAx val="89924736"/>
        <c:crosses val="autoZero"/>
        <c:crossBetween val="midCat"/>
      </c:valAx>
    </c:plotArea>
    <c:plotVisOnly val="1"/>
    <c:dispBlanksAs val="gap"/>
  </c:chart>
  <c:txPr>
    <a:bodyPr/>
    <a:lstStyle/>
    <a:p>
      <a:pPr>
        <a:defRPr sz="1200" b="1"/>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22235248280560299"/>
          <c:y val="0.13462356302301368"/>
          <c:w val="0.67554966077811274"/>
          <c:h val="0.60182922520894067"/>
        </c:manualLayout>
      </c:layout>
      <c:scatterChart>
        <c:scatterStyle val="lineMarker"/>
        <c:ser>
          <c:idx val="0"/>
          <c:order val="0"/>
          <c:tx>
            <c:strRef>
              <c:f>'Почва-Секторы'!$C$1</c:f>
              <c:strCache>
                <c:ptCount val="1"/>
                <c:pt idx="0">
                  <c:v>137Cs-почва, Бк/кг</c:v>
                </c:pt>
              </c:strCache>
            </c:strRef>
          </c:tx>
          <c:spPr>
            <a:ln w="28575">
              <a:noFill/>
            </a:ln>
          </c:spPr>
          <c:marker>
            <c:spPr>
              <a:solidFill>
                <a:srgbClr val="FFC000"/>
              </a:solidFill>
            </c:spPr>
          </c:marker>
          <c:xVal>
            <c:numRef>
              <c:f>'Почва-Секторы'!$B$43:$B$86</c:f>
              <c:numCache>
                <c:formatCode>General</c:formatCode>
                <c:ptCount val="44"/>
                <c:pt idx="0">
                  <c:v>4.5</c:v>
                </c:pt>
                <c:pt idx="1">
                  <c:v>4.5</c:v>
                </c:pt>
                <c:pt idx="2">
                  <c:v>5</c:v>
                </c:pt>
                <c:pt idx="3">
                  <c:v>6</c:v>
                </c:pt>
                <c:pt idx="4">
                  <c:v>6</c:v>
                </c:pt>
                <c:pt idx="5">
                  <c:v>6</c:v>
                </c:pt>
                <c:pt idx="6">
                  <c:v>6</c:v>
                </c:pt>
                <c:pt idx="7">
                  <c:v>6</c:v>
                </c:pt>
                <c:pt idx="8">
                  <c:v>7</c:v>
                </c:pt>
                <c:pt idx="9">
                  <c:v>7</c:v>
                </c:pt>
                <c:pt idx="10">
                  <c:v>8</c:v>
                </c:pt>
                <c:pt idx="11">
                  <c:v>9</c:v>
                </c:pt>
                <c:pt idx="12">
                  <c:v>9</c:v>
                </c:pt>
                <c:pt idx="13">
                  <c:v>10</c:v>
                </c:pt>
                <c:pt idx="14">
                  <c:v>10</c:v>
                </c:pt>
                <c:pt idx="15">
                  <c:v>11</c:v>
                </c:pt>
                <c:pt idx="16">
                  <c:v>11</c:v>
                </c:pt>
                <c:pt idx="17">
                  <c:v>12</c:v>
                </c:pt>
                <c:pt idx="18">
                  <c:v>12.5</c:v>
                </c:pt>
                <c:pt idx="19">
                  <c:v>13</c:v>
                </c:pt>
                <c:pt idx="20">
                  <c:v>13</c:v>
                </c:pt>
                <c:pt idx="21">
                  <c:v>13</c:v>
                </c:pt>
                <c:pt idx="22">
                  <c:v>13</c:v>
                </c:pt>
                <c:pt idx="23">
                  <c:v>13</c:v>
                </c:pt>
                <c:pt idx="24">
                  <c:v>13</c:v>
                </c:pt>
                <c:pt idx="25">
                  <c:v>13</c:v>
                </c:pt>
                <c:pt idx="26">
                  <c:v>13</c:v>
                </c:pt>
                <c:pt idx="27">
                  <c:v>13</c:v>
                </c:pt>
                <c:pt idx="28">
                  <c:v>13.5</c:v>
                </c:pt>
                <c:pt idx="29">
                  <c:v>13.5</c:v>
                </c:pt>
                <c:pt idx="30">
                  <c:v>14</c:v>
                </c:pt>
                <c:pt idx="31">
                  <c:v>14</c:v>
                </c:pt>
                <c:pt idx="32">
                  <c:v>14</c:v>
                </c:pt>
                <c:pt idx="33">
                  <c:v>14</c:v>
                </c:pt>
                <c:pt idx="34">
                  <c:v>15</c:v>
                </c:pt>
                <c:pt idx="35">
                  <c:v>15</c:v>
                </c:pt>
                <c:pt idx="36">
                  <c:v>17</c:v>
                </c:pt>
                <c:pt idx="37">
                  <c:v>17</c:v>
                </c:pt>
                <c:pt idx="38">
                  <c:v>17</c:v>
                </c:pt>
                <c:pt idx="39">
                  <c:v>17.5</c:v>
                </c:pt>
                <c:pt idx="40">
                  <c:v>18</c:v>
                </c:pt>
                <c:pt idx="41">
                  <c:v>20</c:v>
                </c:pt>
                <c:pt idx="42">
                  <c:v>20</c:v>
                </c:pt>
                <c:pt idx="43">
                  <c:v>21</c:v>
                </c:pt>
              </c:numCache>
            </c:numRef>
          </c:xVal>
          <c:yVal>
            <c:numRef>
              <c:f>'Почва-Секторы'!$C$43:$C$86</c:f>
              <c:numCache>
                <c:formatCode>General</c:formatCode>
                <c:ptCount val="44"/>
                <c:pt idx="0">
                  <c:v>8.2000000000000011</c:v>
                </c:pt>
                <c:pt idx="1">
                  <c:v>6.7</c:v>
                </c:pt>
                <c:pt idx="2">
                  <c:v>7.4</c:v>
                </c:pt>
                <c:pt idx="3">
                  <c:v>165</c:v>
                </c:pt>
                <c:pt idx="4">
                  <c:v>17.3</c:v>
                </c:pt>
                <c:pt idx="5">
                  <c:v>78.599999999999994</c:v>
                </c:pt>
                <c:pt idx="6">
                  <c:v>23.7</c:v>
                </c:pt>
                <c:pt idx="7">
                  <c:v>37</c:v>
                </c:pt>
                <c:pt idx="8">
                  <c:v>34.5</c:v>
                </c:pt>
                <c:pt idx="9">
                  <c:v>43.1</c:v>
                </c:pt>
                <c:pt idx="10">
                  <c:v>39.1</c:v>
                </c:pt>
                <c:pt idx="11">
                  <c:v>7.8</c:v>
                </c:pt>
                <c:pt idx="12">
                  <c:v>10.5</c:v>
                </c:pt>
                <c:pt idx="13">
                  <c:v>7.9</c:v>
                </c:pt>
                <c:pt idx="14">
                  <c:v>8.5</c:v>
                </c:pt>
                <c:pt idx="15">
                  <c:v>10.4</c:v>
                </c:pt>
                <c:pt idx="16">
                  <c:v>8.3000000000000007</c:v>
                </c:pt>
                <c:pt idx="17">
                  <c:v>4.9000000000000004</c:v>
                </c:pt>
                <c:pt idx="18">
                  <c:v>5.5</c:v>
                </c:pt>
                <c:pt idx="19">
                  <c:v>12.2</c:v>
                </c:pt>
                <c:pt idx="20">
                  <c:v>1.6</c:v>
                </c:pt>
                <c:pt idx="21">
                  <c:v>8.6</c:v>
                </c:pt>
                <c:pt idx="22">
                  <c:v>5.9</c:v>
                </c:pt>
                <c:pt idx="23">
                  <c:v>6.7</c:v>
                </c:pt>
                <c:pt idx="24">
                  <c:v>0.8</c:v>
                </c:pt>
                <c:pt idx="25">
                  <c:v>40</c:v>
                </c:pt>
                <c:pt idx="26">
                  <c:v>6.9</c:v>
                </c:pt>
                <c:pt idx="27">
                  <c:v>9.1</c:v>
                </c:pt>
                <c:pt idx="28">
                  <c:v>2.8</c:v>
                </c:pt>
                <c:pt idx="29">
                  <c:v>17.100000000000001</c:v>
                </c:pt>
                <c:pt idx="30">
                  <c:v>4.8</c:v>
                </c:pt>
                <c:pt idx="31">
                  <c:v>15.3</c:v>
                </c:pt>
                <c:pt idx="32">
                  <c:v>4.9000000000000004</c:v>
                </c:pt>
                <c:pt idx="33">
                  <c:v>10.7</c:v>
                </c:pt>
                <c:pt idx="34">
                  <c:v>6.3</c:v>
                </c:pt>
                <c:pt idx="35">
                  <c:v>5.4</c:v>
                </c:pt>
                <c:pt idx="36">
                  <c:v>3.7</c:v>
                </c:pt>
                <c:pt idx="37">
                  <c:v>7.4</c:v>
                </c:pt>
                <c:pt idx="38">
                  <c:v>5.9</c:v>
                </c:pt>
                <c:pt idx="39">
                  <c:v>2.4</c:v>
                </c:pt>
                <c:pt idx="40">
                  <c:v>1.2</c:v>
                </c:pt>
                <c:pt idx="41">
                  <c:v>2.8</c:v>
                </c:pt>
                <c:pt idx="42">
                  <c:v>4.8</c:v>
                </c:pt>
                <c:pt idx="43">
                  <c:v>8</c:v>
                </c:pt>
              </c:numCache>
            </c:numRef>
          </c:yVal>
          <c:extLst xmlns:c16r2="http://schemas.microsoft.com/office/drawing/2015/06/chart">
            <c:ext xmlns:c16="http://schemas.microsoft.com/office/drawing/2014/chart" uri="{C3380CC4-5D6E-409C-BE32-E72D297353CC}">
              <c16:uniqueId val="{00000000-3647-4C74-B83D-4FA56C1F4B2C}"/>
            </c:ext>
          </c:extLst>
        </c:ser>
        <c:ser>
          <c:idx val="1"/>
          <c:order val="1"/>
          <c:tx>
            <c:strRef>
              <c:f>'Почва-Секторы'!$D$1</c:f>
              <c:strCache>
                <c:ptCount val="1"/>
                <c:pt idx="0">
                  <c:v>90Sr-почва , Бк/кг</c:v>
                </c:pt>
              </c:strCache>
            </c:strRef>
          </c:tx>
          <c:spPr>
            <a:ln w="28575">
              <a:noFill/>
            </a:ln>
          </c:spPr>
          <c:xVal>
            <c:numRef>
              <c:f>'Почва-Секторы'!$B$43:$B$86</c:f>
              <c:numCache>
                <c:formatCode>General</c:formatCode>
                <c:ptCount val="44"/>
                <c:pt idx="0">
                  <c:v>4.5</c:v>
                </c:pt>
                <c:pt idx="1">
                  <c:v>4.5</c:v>
                </c:pt>
                <c:pt idx="2">
                  <c:v>5</c:v>
                </c:pt>
                <c:pt idx="3">
                  <c:v>6</c:v>
                </c:pt>
                <c:pt idx="4">
                  <c:v>6</c:v>
                </c:pt>
                <c:pt idx="5">
                  <c:v>6</c:v>
                </c:pt>
                <c:pt idx="6">
                  <c:v>6</c:v>
                </c:pt>
                <c:pt idx="7">
                  <c:v>6</c:v>
                </c:pt>
                <c:pt idx="8">
                  <c:v>7</c:v>
                </c:pt>
                <c:pt idx="9">
                  <c:v>7</c:v>
                </c:pt>
                <c:pt idx="10">
                  <c:v>8</c:v>
                </c:pt>
                <c:pt idx="11">
                  <c:v>9</c:v>
                </c:pt>
                <c:pt idx="12">
                  <c:v>9</c:v>
                </c:pt>
                <c:pt idx="13">
                  <c:v>10</c:v>
                </c:pt>
                <c:pt idx="14">
                  <c:v>10</c:v>
                </c:pt>
                <c:pt idx="15">
                  <c:v>11</c:v>
                </c:pt>
                <c:pt idx="16">
                  <c:v>11</c:v>
                </c:pt>
                <c:pt idx="17">
                  <c:v>12</c:v>
                </c:pt>
                <c:pt idx="18">
                  <c:v>12.5</c:v>
                </c:pt>
                <c:pt idx="19">
                  <c:v>13</c:v>
                </c:pt>
                <c:pt idx="20">
                  <c:v>13</c:v>
                </c:pt>
                <c:pt idx="21">
                  <c:v>13</c:v>
                </c:pt>
                <c:pt idx="22">
                  <c:v>13</c:v>
                </c:pt>
                <c:pt idx="23">
                  <c:v>13</c:v>
                </c:pt>
                <c:pt idx="24">
                  <c:v>13</c:v>
                </c:pt>
                <c:pt idx="25">
                  <c:v>13</c:v>
                </c:pt>
                <c:pt idx="26">
                  <c:v>13</c:v>
                </c:pt>
                <c:pt idx="27">
                  <c:v>13</c:v>
                </c:pt>
                <c:pt idx="28">
                  <c:v>13.5</c:v>
                </c:pt>
                <c:pt idx="29">
                  <c:v>13.5</c:v>
                </c:pt>
                <c:pt idx="30">
                  <c:v>14</c:v>
                </c:pt>
                <c:pt idx="31">
                  <c:v>14</c:v>
                </c:pt>
                <c:pt idx="32">
                  <c:v>14</c:v>
                </c:pt>
                <c:pt idx="33">
                  <c:v>14</c:v>
                </c:pt>
                <c:pt idx="34">
                  <c:v>15</c:v>
                </c:pt>
                <c:pt idx="35">
                  <c:v>15</c:v>
                </c:pt>
                <c:pt idx="36">
                  <c:v>17</c:v>
                </c:pt>
                <c:pt idx="37">
                  <c:v>17</c:v>
                </c:pt>
                <c:pt idx="38">
                  <c:v>17</c:v>
                </c:pt>
                <c:pt idx="39">
                  <c:v>17.5</c:v>
                </c:pt>
                <c:pt idx="40">
                  <c:v>18</c:v>
                </c:pt>
                <c:pt idx="41">
                  <c:v>20</c:v>
                </c:pt>
                <c:pt idx="42">
                  <c:v>20</c:v>
                </c:pt>
                <c:pt idx="43">
                  <c:v>21</c:v>
                </c:pt>
              </c:numCache>
            </c:numRef>
          </c:xVal>
          <c:yVal>
            <c:numRef>
              <c:f>'Почва-Секторы'!$D$43:$D$86</c:f>
              <c:numCache>
                <c:formatCode>General</c:formatCode>
                <c:ptCount val="44"/>
                <c:pt idx="42">
                  <c:v>1.3800000000000001</c:v>
                </c:pt>
              </c:numCache>
            </c:numRef>
          </c:yVal>
          <c:extLst xmlns:c16r2="http://schemas.microsoft.com/office/drawing/2015/06/chart">
            <c:ext xmlns:c16="http://schemas.microsoft.com/office/drawing/2014/chart" uri="{C3380CC4-5D6E-409C-BE32-E72D297353CC}">
              <c16:uniqueId val="{00000001-3647-4C74-B83D-4FA56C1F4B2C}"/>
            </c:ext>
          </c:extLst>
        </c:ser>
        <c:ser>
          <c:idx val="2"/>
          <c:order val="2"/>
          <c:tx>
            <c:strRef>
              <c:f>'Почва-Секторы'!$E$1</c:f>
              <c:strCache>
                <c:ptCount val="1"/>
                <c:pt idx="0">
                  <c:v>Расчет</c:v>
                </c:pt>
              </c:strCache>
            </c:strRef>
          </c:tx>
          <c:spPr>
            <a:ln w="25400">
              <a:solidFill>
                <a:sysClr val="windowText" lastClr="000000"/>
              </a:solidFill>
            </a:ln>
          </c:spPr>
          <c:marker>
            <c:symbol val="none"/>
          </c:marker>
          <c:xVal>
            <c:numRef>
              <c:f>'Почва-Секторы'!$B$43:$B$86</c:f>
              <c:numCache>
                <c:formatCode>General</c:formatCode>
                <c:ptCount val="44"/>
                <c:pt idx="0">
                  <c:v>4.5</c:v>
                </c:pt>
                <c:pt idx="1">
                  <c:v>4.5</c:v>
                </c:pt>
                <c:pt idx="2">
                  <c:v>5</c:v>
                </c:pt>
                <c:pt idx="3">
                  <c:v>6</c:v>
                </c:pt>
                <c:pt idx="4">
                  <c:v>6</c:v>
                </c:pt>
                <c:pt idx="5">
                  <c:v>6</c:v>
                </c:pt>
                <c:pt idx="6">
                  <c:v>6</c:v>
                </c:pt>
                <c:pt idx="7">
                  <c:v>6</c:v>
                </c:pt>
                <c:pt idx="8">
                  <c:v>7</c:v>
                </c:pt>
                <c:pt idx="9">
                  <c:v>7</c:v>
                </c:pt>
                <c:pt idx="10">
                  <c:v>8</c:v>
                </c:pt>
                <c:pt idx="11">
                  <c:v>9</c:v>
                </c:pt>
                <c:pt idx="12">
                  <c:v>9</c:v>
                </c:pt>
                <c:pt idx="13">
                  <c:v>10</c:v>
                </c:pt>
                <c:pt idx="14">
                  <c:v>10</c:v>
                </c:pt>
                <c:pt idx="15">
                  <c:v>11</c:v>
                </c:pt>
                <c:pt idx="16">
                  <c:v>11</c:v>
                </c:pt>
                <c:pt idx="17">
                  <c:v>12</c:v>
                </c:pt>
                <c:pt idx="18">
                  <c:v>12.5</c:v>
                </c:pt>
                <c:pt idx="19">
                  <c:v>13</c:v>
                </c:pt>
                <c:pt idx="20">
                  <c:v>13</c:v>
                </c:pt>
                <c:pt idx="21">
                  <c:v>13</c:v>
                </c:pt>
                <c:pt idx="22">
                  <c:v>13</c:v>
                </c:pt>
                <c:pt idx="23">
                  <c:v>13</c:v>
                </c:pt>
                <c:pt idx="24">
                  <c:v>13</c:v>
                </c:pt>
                <c:pt idx="25">
                  <c:v>13</c:v>
                </c:pt>
                <c:pt idx="26">
                  <c:v>13</c:v>
                </c:pt>
                <c:pt idx="27">
                  <c:v>13</c:v>
                </c:pt>
                <c:pt idx="28">
                  <c:v>13.5</c:v>
                </c:pt>
                <c:pt idx="29">
                  <c:v>13.5</c:v>
                </c:pt>
                <c:pt idx="30">
                  <c:v>14</c:v>
                </c:pt>
                <c:pt idx="31">
                  <c:v>14</c:v>
                </c:pt>
                <c:pt idx="32">
                  <c:v>14</c:v>
                </c:pt>
                <c:pt idx="33">
                  <c:v>14</c:v>
                </c:pt>
                <c:pt idx="34">
                  <c:v>15</c:v>
                </c:pt>
                <c:pt idx="35">
                  <c:v>15</c:v>
                </c:pt>
                <c:pt idx="36">
                  <c:v>17</c:v>
                </c:pt>
                <c:pt idx="37">
                  <c:v>17</c:v>
                </c:pt>
                <c:pt idx="38">
                  <c:v>17</c:v>
                </c:pt>
                <c:pt idx="39">
                  <c:v>17.5</c:v>
                </c:pt>
                <c:pt idx="40">
                  <c:v>18</c:v>
                </c:pt>
                <c:pt idx="41">
                  <c:v>20</c:v>
                </c:pt>
                <c:pt idx="42">
                  <c:v>20</c:v>
                </c:pt>
                <c:pt idx="43">
                  <c:v>21</c:v>
                </c:pt>
              </c:numCache>
            </c:numRef>
          </c:xVal>
          <c:yVal>
            <c:numRef>
              <c:f>'Почва-Секторы'!$E$43:$E$86</c:f>
              <c:numCache>
                <c:formatCode>General</c:formatCode>
                <c:ptCount val="44"/>
                <c:pt idx="0">
                  <c:v>43.725526181675463</c:v>
                </c:pt>
                <c:pt idx="1">
                  <c:v>43.725526181675463</c:v>
                </c:pt>
                <c:pt idx="2">
                  <c:v>37.254843839742271</c:v>
                </c:pt>
                <c:pt idx="3">
                  <c:v>27.958244739978323</c:v>
                </c:pt>
                <c:pt idx="4">
                  <c:v>27.958244739978323</c:v>
                </c:pt>
                <c:pt idx="5">
                  <c:v>27.958244739978323</c:v>
                </c:pt>
                <c:pt idx="6">
                  <c:v>27.958244739978323</c:v>
                </c:pt>
                <c:pt idx="7">
                  <c:v>27.958244739978323</c:v>
                </c:pt>
                <c:pt idx="8">
                  <c:v>21.761251110820531</c:v>
                </c:pt>
                <c:pt idx="9">
                  <c:v>21.761251110820531</c:v>
                </c:pt>
                <c:pt idx="10">
                  <c:v>17.435047714434642</c:v>
                </c:pt>
                <c:pt idx="11">
                  <c:v>14.297723270802781</c:v>
                </c:pt>
                <c:pt idx="12">
                  <c:v>14.297723270802781</c:v>
                </c:pt>
                <c:pt idx="13">
                  <c:v>11.95007096270437</c:v>
                </c:pt>
                <c:pt idx="14">
                  <c:v>11.95007096270437</c:v>
                </c:pt>
                <c:pt idx="15">
                  <c:v>10.146875946745695</c:v>
                </c:pt>
                <c:pt idx="16">
                  <c:v>10.146875946745695</c:v>
                </c:pt>
                <c:pt idx="17">
                  <c:v>8.7311102007778416</c:v>
                </c:pt>
                <c:pt idx="18">
                  <c:v>8.1344938361145509</c:v>
                </c:pt>
                <c:pt idx="19">
                  <c:v>7.5985520852999588</c:v>
                </c:pt>
                <c:pt idx="20">
                  <c:v>7.5985520852999588</c:v>
                </c:pt>
                <c:pt idx="21">
                  <c:v>7.5985520852999588</c:v>
                </c:pt>
                <c:pt idx="22">
                  <c:v>7.5985520852999588</c:v>
                </c:pt>
                <c:pt idx="23">
                  <c:v>7.5985520852999588</c:v>
                </c:pt>
                <c:pt idx="24">
                  <c:v>7.5985520852999588</c:v>
                </c:pt>
                <c:pt idx="25">
                  <c:v>7.5985520852999588</c:v>
                </c:pt>
                <c:pt idx="26">
                  <c:v>7.5985520852999588</c:v>
                </c:pt>
                <c:pt idx="27">
                  <c:v>7.5985520852999588</c:v>
                </c:pt>
                <c:pt idx="28">
                  <c:v>7.1152541679826546</c:v>
                </c:pt>
                <c:pt idx="29">
                  <c:v>7.1152541679826546</c:v>
                </c:pt>
                <c:pt idx="30">
                  <c:v>6.6778593116450775</c:v>
                </c:pt>
                <c:pt idx="31">
                  <c:v>6.6778593116450775</c:v>
                </c:pt>
                <c:pt idx="32">
                  <c:v>6.6778593116450775</c:v>
                </c:pt>
                <c:pt idx="33">
                  <c:v>6.6778593116450775</c:v>
                </c:pt>
                <c:pt idx="34">
                  <c:v>5.9188708968410495</c:v>
                </c:pt>
                <c:pt idx="35">
                  <c:v>5.9188708968410495</c:v>
                </c:pt>
                <c:pt idx="36">
                  <c:v>4.7511737798529552</c:v>
                </c:pt>
                <c:pt idx="37">
                  <c:v>4.7511737798529552</c:v>
                </c:pt>
                <c:pt idx="38">
                  <c:v>4.7511737798529552</c:v>
                </c:pt>
                <c:pt idx="39">
                  <c:v>4.5147672846508931</c:v>
                </c:pt>
                <c:pt idx="40">
                  <c:v>4.2960946547178169</c:v>
                </c:pt>
                <c:pt idx="41">
                  <c:v>3.5667113715122452</c:v>
                </c:pt>
                <c:pt idx="42">
                  <c:v>3.5667113715122452</c:v>
                </c:pt>
                <c:pt idx="43">
                  <c:v>3.2716605971768637</c:v>
                </c:pt>
              </c:numCache>
            </c:numRef>
          </c:yVal>
          <c:extLst xmlns:c16r2="http://schemas.microsoft.com/office/drawing/2015/06/chart">
            <c:ext xmlns:c16="http://schemas.microsoft.com/office/drawing/2014/chart" uri="{C3380CC4-5D6E-409C-BE32-E72D297353CC}">
              <c16:uniqueId val="{00000002-3647-4C74-B83D-4FA56C1F4B2C}"/>
            </c:ext>
          </c:extLst>
        </c:ser>
        <c:axId val="89974272"/>
        <c:axId val="89975808"/>
      </c:scatterChart>
      <c:valAx>
        <c:axId val="89974272"/>
        <c:scaling>
          <c:orientation val="minMax"/>
        </c:scaling>
        <c:axPos val="b"/>
        <c:numFmt formatCode="General" sourceLinked="1"/>
        <c:tickLblPos val="nextTo"/>
        <c:crossAx val="89975808"/>
        <c:crossesAt val="0.1"/>
        <c:crossBetween val="midCat"/>
      </c:valAx>
      <c:valAx>
        <c:axId val="89975808"/>
        <c:scaling>
          <c:logBase val="10"/>
          <c:orientation val="minMax"/>
        </c:scaling>
        <c:axPos val="l"/>
        <c:majorGridlines/>
        <c:numFmt formatCode="General" sourceLinked="1"/>
        <c:tickLblPos val="nextTo"/>
        <c:crossAx val="89974272"/>
        <c:crosses val="autoZero"/>
        <c:crossBetween val="midCat"/>
      </c:valAx>
    </c:plotArea>
    <c:plotVisOnly val="1"/>
    <c:dispBlanksAs val="gap"/>
  </c:chart>
  <c:txPr>
    <a:bodyPr/>
    <a:lstStyle/>
    <a:p>
      <a:pPr>
        <a:defRPr sz="1200" b="1"/>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plotArea>
      <c:layout/>
      <c:scatterChart>
        <c:scatterStyle val="lineMarker"/>
        <c:ser>
          <c:idx val="0"/>
          <c:order val="0"/>
          <c:tx>
            <c:strRef>
              <c:f>'Почва-Секторы'!$C$1</c:f>
              <c:strCache>
                <c:ptCount val="1"/>
                <c:pt idx="0">
                  <c:v>137Cs-почва, Бк/кг</c:v>
                </c:pt>
              </c:strCache>
            </c:strRef>
          </c:tx>
          <c:spPr>
            <a:ln w="28575">
              <a:noFill/>
            </a:ln>
          </c:spPr>
          <c:marker>
            <c:spPr>
              <a:solidFill>
                <a:srgbClr val="FFC000"/>
              </a:solidFill>
            </c:spPr>
          </c:marker>
          <c:xVal>
            <c:numRef>
              <c:f>'Почва-Секторы'!$B$173:$B$296</c:f>
              <c:numCache>
                <c:formatCode>General</c:formatCode>
                <c:ptCount val="124"/>
                <c:pt idx="0">
                  <c:v>2.5</c:v>
                </c:pt>
                <c:pt idx="1">
                  <c:v>3</c:v>
                </c:pt>
                <c:pt idx="2">
                  <c:v>3</c:v>
                </c:pt>
                <c:pt idx="3">
                  <c:v>4</c:v>
                </c:pt>
                <c:pt idx="4">
                  <c:v>4.5</c:v>
                </c:pt>
                <c:pt idx="5">
                  <c:v>5</c:v>
                </c:pt>
                <c:pt idx="6">
                  <c:v>5</c:v>
                </c:pt>
                <c:pt idx="7">
                  <c:v>6</c:v>
                </c:pt>
                <c:pt idx="8">
                  <c:v>6</c:v>
                </c:pt>
                <c:pt idx="9">
                  <c:v>6</c:v>
                </c:pt>
                <c:pt idx="10">
                  <c:v>7.5</c:v>
                </c:pt>
                <c:pt idx="11">
                  <c:v>7.5</c:v>
                </c:pt>
                <c:pt idx="12">
                  <c:v>7.5</c:v>
                </c:pt>
                <c:pt idx="13">
                  <c:v>7.5</c:v>
                </c:pt>
                <c:pt idx="14">
                  <c:v>7.5</c:v>
                </c:pt>
                <c:pt idx="15">
                  <c:v>8</c:v>
                </c:pt>
                <c:pt idx="16">
                  <c:v>8</c:v>
                </c:pt>
                <c:pt idx="17">
                  <c:v>8</c:v>
                </c:pt>
                <c:pt idx="18">
                  <c:v>8</c:v>
                </c:pt>
                <c:pt idx="19">
                  <c:v>8</c:v>
                </c:pt>
                <c:pt idx="20">
                  <c:v>8</c:v>
                </c:pt>
                <c:pt idx="21">
                  <c:v>9</c:v>
                </c:pt>
                <c:pt idx="22">
                  <c:v>9</c:v>
                </c:pt>
                <c:pt idx="23">
                  <c:v>9</c:v>
                </c:pt>
                <c:pt idx="24">
                  <c:v>11</c:v>
                </c:pt>
                <c:pt idx="25">
                  <c:v>12</c:v>
                </c:pt>
                <c:pt idx="26">
                  <c:v>12.5</c:v>
                </c:pt>
                <c:pt idx="27">
                  <c:v>12.5</c:v>
                </c:pt>
                <c:pt idx="28">
                  <c:v>16</c:v>
                </c:pt>
                <c:pt idx="29">
                  <c:v>17</c:v>
                </c:pt>
                <c:pt idx="30">
                  <c:v>17</c:v>
                </c:pt>
                <c:pt idx="31">
                  <c:v>17</c:v>
                </c:pt>
                <c:pt idx="32">
                  <c:v>17</c:v>
                </c:pt>
                <c:pt idx="33">
                  <c:v>17</c:v>
                </c:pt>
                <c:pt idx="34">
                  <c:v>17.5</c:v>
                </c:pt>
                <c:pt idx="35">
                  <c:v>20</c:v>
                </c:pt>
                <c:pt idx="36">
                  <c:v>21</c:v>
                </c:pt>
                <c:pt idx="37">
                  <c:v>21</c:v>
                </c:pt>
                <c:pt idx="38">
                  <c:v>22</c:v>
                </c:pt>
                <c:pt idx="39">
                  <c:v>22</c:v>
                </c:pt>
                <c:pt idx="40">
                  <c:v>22.5</c:v>
                </c:pt>
                <c:pt idx="41">
                  <c:v>22.5</c:v>
                </c:pt>
                <c:pt idx="42">
                  <c:v>22.5</c:v>
                </c:pt>
                <c:pt idx="43">
                  <c:v>22.5</c:v>
                </c:pt>
                <c:pt idx="44">
                  <c:v>23</c:v>
                </c:pt>
                <c:pt idx="45">
                  <c:v>23</c:v>
                </c:pt>
                <c:pt idx="46">
                  <c:v>23</c:v>
                </c:pt>
                <c:pt idx="47">
                  <c:v>23</c:v>
                </c:pt>
                <c:pt idx="48">
                  <c:v>23</c:v>
                </c:pt>
                <c:pt idx="49">
                  <c:v>23</c:v>
                </c:pt>
                <c:pt idx="50">
                  <c:v>23</c:v>
                </c:pt>
                <c:pt idx="51">
                  <c:v>23</c:v>
                </c:pt>
                <c:pt idx="52">
                  <c:v>23</c:v>
                </c:pt>
                <c:pt idx="53">
                  <c:v>23</c:v>
                </c:pt>
                <c:pt idx="54">
                  <c:v>24</c:v>
                </c:pt>
                <c:pt idx="55">
                  <c:v>24</c:v>
                </c:pt>
                <c:pt idx="56">
                  <c:v>24</c:v>
                </c:pt>
                <c:pt idx="57">
                  <c:v>24</c:v>
                </c:pt>
                <c:pt idx="58">
                  <c:v>24</c:v>
                </c:pt>
                <c:pt idx="59">
                  <c:v>24</c:v>
                </c:pt>
                <c:pt idx="60">
                  <c:v>24</c:v>
                </c:pt>
                <c:pt idx="61">
                  <c:v>25</c:v>
                </c:pt>
                <c:pt idx="62">
                  <c:v>25</c:v>
                </c:pt>
                <c:pt idx="63">
                  <c:v>25</c:v>
                </c:pt>
                <c:pt idx="64">
                  <c:v>25</c:v>
                </c:pt>
                <c:pt idx="65">
                  <c:v>25</c:v>
                </c:pt>
                <c:pt idx="66">
                  <c:v>25</c:v>
                </c:pt>
                <c:pt idx="67">
                  <c:v>25</c:v>
                </c:pt>
                <c:pt idx="68">
                  <c:v>25</c:v>
                </c:pt>
                <c:pt idx="69">
                  <c:v>26</c:v>
                </c:pt>
                <c:pt idx="70">
                  <c:v>26</c:v>
                </c:pt>
                <c:pt idx="71">
                  <c:v>26</c:v>
                </c:pt>
                <c:pt idx="72">
                  <c:v>26</c:v>
                </c:pt>
                <c:pt idx="73">
                  <c:v>26</c:v>
                </c:pt>
                <c:pt idx="74">
                  <c:v>26</c:v>
                </c:pt>
                <c:pt idx="75">
                  <c:v>26</c:v>
                </c:pt>
                <c:pt idx="76">
                  <c:v>26</c:v>
                </c:pt>
                <c:pt idx="77">
                  <c:v>26</c:v>
                </c:pt>
                <c:pt idx="78">
                  <c:v>26</c:v>
                </c:pt>
                <c:pt idx="79">
                  <c:v>26</c:v>
                </c:pt>
                <c:pt idx="80">
                  <c:v>27</c:v>
                </c:pt>
                <c:pt idx="81">
                  <c:v>27</c:v>
                </c:pt>
                <c:pt idx="82">
                  <c:v>27</c:v>
                </c:pt>
                <c:pt idx="83">
                  <c:v>27</c:v>
                </c:pt>
                <c:pt idx="84">
                  <c:v>27</c:v>
                </c:pt>
                <c:pt idx="85">
                  <c:v>27</c:v>
                </c:pt>
                <c:pt idx="86">
                  <c:v>27</c:v>
                </c:pt>
                <c:pt idx="87">
                  <c:v>27</c:v>
                </c:pt>
                <c:pt idx="88">
                  <c:v>27</c:v>
                </c:pt>
                <c:pt idx="89">
                  <c:v>27</c:v>
                </c:pt>
                <c:pt idx="90">
                  <c:v>27</c:v>
                </c:pt>
                <c:pt idx="91">
                  <c:v>27</c:v>
                </c:pt>
                <c:pt idx="92">
                  <c:v>27</c:v>
                </c:pt>
                <c:pt idx="93">
                  <c:v>27</c:v>
                </c:pt>
                <c:pt idx="94">
                  <c:v>27.5</c:v>
                </c:pt>
                <c:pt idx="95">
                  <c:v>27.5</c:v>
                </c:pt>
                <c:pt idx="96">
                  <c:v>28</c:v>
                </c:pt>
                <c:pt idx="97">
                  <c:v>28</c:v>
                </c:pt>
                <c:pt idx="98">
                  <c:v>29</c:v>
                </c:pt>
                <c:pt idx="99">
                  <c:v>29</c:v>
                </c:pt>
                <c:pt idx="100">
                  <c:v>29</c:v>
                </c:pt>
                <c:pt idx="101">
                  <c:v>29</c:v>
                </c:pt>
                <c:pt idx="102">
                  <c:v>29</c:v>
                </c:pt>
                <c:pt idx="103">
                  <c:v>29</c:v>
                </c:pt>
                <c:pt idx="104">
                  <c:v>29</c:v>
                </c:pt>
                <c:pt idx="105">
                  <c:v>29</c:v>
                </c:pt>
                <c:pt idx="106">
                  <c:v>29</c:v>
                </c:pt>
                <c:pt idx="107">
                  <c:v>29</c:v>
                </c:pt>
                <c:pt idx="108">
                  <c:v>29</c:v>
                </c:pt>
                <c:pt idx="109">
                  <c:v>29</c:v>
                </c:pt>
                <c:pt idx="110">
                  <c:v>29</c:v>
                </c:pt>
                <c:pt idx="111">
                  <c:v>29</c:v>
                </c:pt>
                <c:pt idx="112">
                  <c:v>30</c:v>
                </c:pt>
                <c:pt idx="113">
                  <c:v>30</c:v>
                </c:pt>
                <c:pt idx="114">
                  <c:v>30</c:v>
                </c:pt>
                <c:pt idx="115">
                  <c:v>30</c:v>
                </c:pt>
                <c:pt idx="116">
                  <c:v>30</c:v>
                </c:pt>
                <c:pt idx="117">
                  <c:v>30</c:v>
                </c:pt>
                <c:pt idx="118">
                  <c:v>30</c:v>
                </c:pt>
                <c:pt idx="119">
                  <c:v>30</c:v>
                </c:pt>
                <c:pt idx="120">
                  <c:v>30</c:v>
                </c:pt>
                <c:pt idx="121">
                  <c:v>30</c:v>
                </c:pt>
                <c:pt idx="122">
                  <c:v>30</c:v>
                </c:pt>
                <c:pt idx="123">
                  <c:v>30</c:v>
                </c:pt>
              </c:numCache>
            </c:numRef>
          </c:xVal>
          <c:yVal>
            <c:numRef>
              <c:f>'Почва-Секторы'!$C$173:$C$296</c:f>
              <c:numCache>
                <c:formatCode>General</c:formatCode>
                <c:ptCount val="124"/>
                <c:pt idx="0">
                  <c:v>78</c:v>
                </c:pt>
                <c:pt idx="1">
                  <c:v>6.4</c:v>
                </c:pt>
                <c:pt idx="2">
                  <c:v>65.5</c:v>
                </c:pt>
                <c:pt idx="3">
                  <c:v>22.5</c:v>
                </c:pt>
                <c:pt idx="4">
                  <c:v>44.1</c:v>
                </c:pt>
                <c:pt idx="5">
                  <c:v>32.6</c:v>
                </c:pt>
                <c:pt idx="6">
                  <c:v>29.5</c:v>
                </c:pt>
                <c:pt idx="7">
                  <c:v>15.1</c:v>
                </c:pt>
                <c:pt idx="8">
                  <c:v>8.9</c:v>
                </c:pt>
                <c:pt idx="9">
                  <c:v>31</c:v>
                </c:pt>
                <c:pt idx="10">
                  <c:v>19.2</c:v>
                </c:pt>
                <c:pt idx="11">
                  <c:v>2.1</c:v>
                </c:pt>
                <c:pt idx="12">
                  <c:v>11.1</c:v>
                </c:pt>
                <c:pt idx="13">
                  <c:v>10.200000000000001</c:v>
                </c:pt>
                <c:pt idx="14">
                  <c:v>34.700000000000003</c:v>
                </c:pt>
                <c:pt idx="15">
                  <c:v>10.1</c:v>
                </c:pt>
                <c:pt idx="16">
                  <c:v>2.6</c:v>
                </c:pt>
                <c:pt idx="17">
                  <c:v>30.6</c:v>
                </c:pt>
                <c:pt idx="18">
                  <c:v>2.2000000000000002</c:v>
                </c:pt>
                <c:pt idx="19">
                  <c:v>23.4</c:v>
                </c:pt>
                <c:pt idx="20">
                  <c:v>14</c:v>
                </c:pt>
                <c:pt idx="21">
                  <c:v>0.9</c:v>
                </c:pt>
                <c:pt idx="22">
                  <c:v>21.9</c:v>
                </c:pt>
                <c:pt idx="23">
                  <c:v>4.4000000000000004</c:v>
                </c:pt>
                <c:pt idx="24">
                  <c:v>8.8000000000000007</c:v>
                </c:pt>
                <c:pt idx="25">
                  <c:v>6.1</c:v>
                </c:pt>
                <c:pt idx="26">
                  <c:v>6.7</c:v>
                </c:pt>
                <c:pt idx="27">
                  <c:v>4.8</c:v>
                </c:pt>
                <c:pt idx="28">
                  <c:v>14.2</c:v>
                </c:pt>
                <c:pt idx="29">
                  <c:v>7.1</c:v>
                </c:pt>
                <c:pt idx="30">
                  <c:v>4.7</c:v>
                </c:pt>
                <c:pt idx="31">
                  <c:v>0.70000000000000062</c:v>
                </c:pt>
                <c:pt idx="32">
                  <c:v>14.3</c:v>
                </c:pt>
                <c:pt idx="33">
                  <c:v>6.5</c:v>
                </c:pt>
                <c:pt idx="34">
                  <c:v>4.3</c:v>
                </c:pt>
                <c:pt idx="35">
                  <c:v>14</c:v>
                </c:pt>
                <c:pt idx="36">
                  <c:v>5.6</c:v>
                </c:pt>
                <c:pt idx="37">
                  <c:v>5.5</c:v>
                </c:pt>
                <c:pt idx="38">
                  <c:v>5.8</c:v>
                </c:pt>
                <c:pt idx="39">
                  <c:v>0.75000000000000155</c:v>
                </c:pt>
                <c:pt idx="40">
                  <c:v>14.5</c:v>
                </c:pt>
                <c:pt idx="41">
                  <c:v>17.5</c:v>
                </c:pt>
                <c:pt idx="42">
                  <c:v>3.6</c:v>
                </c:pt>
                <c:pt idx="43">
                  <c:v>2.4</c:v>
                </c:pt>
                <c:pt idx="44">
                  <c:v>13.3</c:v>
                </c:pt>
                <c:pt idx="45">
                  <c:v>9</c:v>
                </c:pt>
                <c:pt idx="46">
                  <c:v>3.2</c:v>
                </c:pt>
                <c:pt idx="47">
                  <c:v>1.5</c:v>
                </c:pt>
                <c:pt idx="48">
                  <c:v>5.6</c:v>
                </c:pt>
                <c:pt idx="49">
                  <c:v>3.9</c:v>
                </c:pt>
                <c:pt idx="50">
                  <c:v>34.5</c:v>
                </c:pt>
                <c:pt idx="51">
                  <c:v>3.4</c:v>
                </c:pt>
                <c:pt idx="52">
                  <c:v>3.3</c:v>
                </c:pt>
                <c:pt idx="53">
                  <c:v>3.3</c:v>
                </c:pt>
                <c:pt idx="54">
                  <c:v>9.4</c:v>
                </c:pt>
                <c:pt idx="55">
                  <c:v>16.8</c:v>
                </c:pt>
                <c:pt idx="56">
                  <c:v>3.2</c:v>
                </c:pt>
                <c:pt idx="57">
                  <c:v>3.7</c:v>
                </c:pt>
                <c:pt idx="58">
                  <c:v>4</c:v>
                </c:pt>
                <c:pt idx="59">
                  <c:v>3.3</c:v>
                </c:pt>
                <c:pt idx="60">
                  <c:v>5.3</c:v>
                </c:pt>
                <c:pt idx="61">
                  <c:v>17.399999999999999</c:v>
                </c:pt>
                <c:pt idx="62">
                  <c:v>2</c:v>
                </c:pt>
                <c:pt idx="63">
                  <c:v>4.4000000000000004</c:v>
                </c:pt>
                <c:pt idx="64">
                  <c:v>2.8</c:v>
                </c:pt>
                <c:pt idx="65">
                  <c:v>2.6</c:v>
                </c:pt>
                <c:pt idx="66">
                  <c:v>4.5</c:v>
                </c:pt>
                <c:pt idx="67">
                  <c:v>2.7</c:v>
                </c:pt>
                <c:pt idx="68">
                  <c:v>13.8</c:v>
                </c:pt>
                <c:pt idx="69">
                  <c:v>8.8000000000000007</c:v>
                </c:pt>
                <c:pt idx="70">
                  <c:v>4.4000000000000004</c:v>
                </c:pt>
                <c:pt idx="71">
                  <c:v>5.3</c:v>
                </c:pt>
                <c:pt idx="72">
                  <c:v>20.6</c:v>
                </c:pt>
                <c:pt idx="73">
                  <c:v>3.9</c:v>
                </c:pt>
                <c:pt idx="74">
                  <c:v>3.4</c:v>
                </c:pt>
                <c:pt idx="75">
                  <c:v>4.7</c:v>
                </c:pt>
                <c:pt idx="76">
                  <c:v>2.6</c:v>
                </c:pt>
                <c:pt idx="77">
                  <c:v>5.9</c:v>
                </c:pt>
                <c:pt idx="78">
                  <c:v>7.8</c:v>
                </c:pt>
                <c:pt idx="79">
                  <c:v>11.1</c:v>
                </c:pt>
                <c:pt idx="80">
                  <c:v>4.8</c:v>
                </c:pt>
                <c:pt idx="81">
                  <c:v>16.399999999999999</c:v>
                </c:pt>
                <c:pt idx="82">
                  <c:v>10.3</c:v>
                </c:pt>
                <c:pt idx="83">
                  <c:v>17.600000000000001</c:v>
                </c:pt>
                <c:pt idx="84">
                  <c:v>5.6</c:v>
                </c:pt>
                <c:pt idx="85">
                  <c:v>3.6</c:v>
                </c:pt>
                <c:pt idx="86">
                  <c:v>18.2</c:v>
                </c:pt>
                <c:pt idx="87">
                  <c:v>2</c:v>
                </c:pt>
                <c:pt idx="88">
                  <c:v>2.1</c:v>
                </c:pt>
                <c:pt idx="89">
                  <c:v>4.0999999999999996</c:v>
                </c:pt>
                <c:pt idx="90">
                  <c:v>5.2</c:v>
                </c:pt>
                <c:pt idx="91">
                  <c:v>3.4</c:v>
                </c:pt>
                <c:pt idx="92">
                  <c:v>2.2999999999999998</c:v>
                </c:pt>
                <c:pt idx="93">
                  <c:v>3.9</c:v>
                </c:pt>
                <c:pt idx="94">
                  <c:v>2.9</c:v>
                </c:pt>
                <c:pt idx="95">
                  <c:v>9.9</c:v>
                </c:pt>
                <c:pt idx="96">
                  <c:v>6.2</c:v>
                </c:pt>
                <c:pt idx="97">
                  <c:v>11.5</c:v>
                </c:pt>
                <c:pt idx="98">
                  <c:v>6.2</c:v>
                </c:pt>
                <c:pt idx="99">
                  <c:v>4.4000000000000004</c:v>
                </c:pt>
                <c:pt idx="100">
                  <c:v>3.7</c:v>
                </c:pt>
                <c:pt idx="101">
                  <c:v>22.8</c:v>
                </c:pt>
                <c:pt idx="102">
                  <c:v>26.5</c:v>
                </c:pt>
                <c:pt idx="103">
                  <c:v>15.5</c:v>
                </c:pt>
                <c:pt idx="104">
                  <c:v>7.7</c:v>
                </c:pt>
                <c:pt idx="105">
                  <c:v>6.8</c:v>
                </c:pt>
                <c:pt idx="106">
                  <c:v>5.4</c:v>
                </c:pt>
                <c:pt idx="107">
                  <c:v>14.4</c:v>
                </c:pt>
                <c:pt idx="108">
                  <c:v>12.3</c:v>
                </c:pt>
                <c:pt idx="109">
                  <c:v>1.7</c:v>
                </c:pt>
                <c:pt idx="110">
                  <c:v>3.6</c:v>
                </c:pt>
                <c:pt idx="111">
                  <c:v>2.7</c:v>
                </c:pt>
                <c:pt idx="112">
                  <c:v>13.3</c:v>
                </c:pt>
                <c:pt idx="113">
                  <c:v>9.6</c:v>
                </c:pt>
                <c:pt idx="114">
                  <c:v>12.7</c:v>
                </c:pt>
                <c:pt idx="115">
                  <c:v>4.7</c:v>
                </c:pt>
                <c:pt idx="116">
                  <c:v>3.5</c:v>
                </c:pt>
                <c:pt idx="117">
                  <c:v>2.2000000000000002</c:v>
                </c:pt>
                <c:pt idx="118">
                  <c:v>4</c:v>
                </c:pt>
                <c:pt idx="119">
                  <c:v>6.2</c:v>
                </c:pt>
                <c:pt idx="120">
                  <c:v>10</c:v>
                </c:pt>
                <c:pt idx="121">
                  <c:v>7.6</c:v>
                </c:pt>
                <c:pt idx="122">
                  <c:v>5</c:v>
                </c:pt>
                <c:pt idx="123">
                  <c:v>4.0999999999999996</c:v>
                </c:pt>
              </c:numCache>
            </c:numRef>
          </c:yVal>
          <c:extLst xmlns:c16r2="http://schemas.microsoft.com/office/drawing/2015/06/chart">
            <c:ext xmlns:c16="http://schemas.microsoft.com/office/drawing/2014/chart" uri="{C3380CC4-5D6E-409C-BE32-E72D297353CC}">
              <c16:uniqueId val="{00000000-F0F4-4254-A98F-70802486589F}"/>
            </c:ext>
          </c:extLst>
        </c:ser>
        <c:ser>
          <c:idx val="1"/>
          <c:order val="1"/>
          <c:tx>
            <c:strRef>
              <c:f>'Почва-Секторы'!$D$1</c:f>
              <c:strCache>
                <c:ptCount val="1"/>
                <c:pt idx="0">
                  <c:v>90Sr-почва , Бк/кг</c:v>
                </c:pt>
              </c:strCache>
            </c:strRef>
          </c:tx>
          <c:spPr>
            <a:ln w="28575">
              <a:noFill/>
            </a:ln>
          </c:spPr>
          <c:marker>
            <c:spPr>
              <a:solidFill>
                <a:srgbClr val="00B0F0"/>
              </a:solidFill>
            </c:spPr>
          </c:marker>
          <c:xVal>
            <c:numRef>
              <c:f>'Почва-Секторы'!$B$173:$B$296</c:f>
              <c:numCache>
                <c:formatCode>General</c:formatCode>
                <c:ptCount val="124"/>
                <c:pt idx="0">
                  <c:v>2.5</c:v>
                </c:pt>
                <c:pt idx="1">
                  <c:v>3</c:v>
                </c:pt>
                <c:pt idx="2">
                  <c:v>3</c:v>
                </c:pt>
                <c:pt idx="3">
                  <c:v>4</c:v>
                </c:pt>
                <c:pt idx="4">
                  <c:v>4.5</c:v>
                </c:pt>
                <c:pt idx="5">
                  <c:v>5</c:v>
                </c:pt>
                <c:pt idx="6">
                  <c:v>5</c:v>
                </c:pt>
                <c:pt idx="7">
                  <c:v>6</c:v>
                </c:pt>
                <c:pt idx="8">
                  <c:v>6</c:v>
                </c:pt>
                <c:pt idx="9">
                  <c:v>6</c:v>
                </c:pt>
                <c:pt idx="10">
                  <c:v>7.5</c:v>
                </c:pt>
                <c:pt idx="11">
                  <c:v>7.5</c:v>
                </c:pt>
                <c:pt idx="12">
                  <c:v>7.5</c:v>
                </c:pt>
                <c:pt idx="13">
                  <c:v>7.5</c:v>
                </c:pt>
                <c:pt idx="14">
                  <c:v>7.5</c:v>
                </c:pt>
                <c:pt idx="15">
                  <c:v>8</c:v>
                </c:pt>
                <c:pt idx="16">
                  <c:v>8</c:v>
                </c:pt>
                <c:pt idx="17">
                  <c:v>8</c:v>
                </c:pt>
                <c:pt idx="18">
                  <c:v>8</c:v>
                </c:pt>
                <c:pt idx="19">
                  <c:v>8</c:v>
                </c:pt>
                <c:pt idx="20">
                  <c:v>8</c:v>
                </c:pt>
                <c:pt idx="21">
                  <c:v>9</c:v>
                </c:pt>
                <c:pt idx="22">
                  <c:v>9</c:v>
                </c:pt>
                <c:pt idx="23">
                  <c:v>9</c:v>
                </c:pt>
                <c:pt idx="24">
                  <c:v>11</c:v>
                </c:pt>
                <c:pt idx="25">
                  <c:v>12</c:v>
                </c:pt>
                <c:pt idx="26">
                  <c:v>12.5</c:v>
                </c:pt>
                <c:pt idx="27">
                  <c:v>12.5</c:v>
                </c:pt>
                <c:pt idx="28">
                  <c:v>16</c:v>
                </c:pt>
                <c:pt idx="29">
                  <c:v>17</c:v>
                </c:pt>
                <c:pt idx="30">
                  <c:v>17</c:v>
                </c:pt>
                <c:pt idx="31">
                  <c:v>17</c:v>
                </c:pt>
                <c:pt idx="32">
                  <c:v>17</c:v>
                </c:pt>
                <c:pt idx="33">
                  <c:v>17</c:v>
                </c:pt>
                <c:pt idx="34">
                  <c:v>17.5</c:v>
                </c:pt>
                <c:pt idx="35">
                  <c:v>20</c:v>
                </c:pt>
                <c:pt idx="36">
                  <c:v>21</c:v>
                </c:pt>
                <c:pt idx="37">
                  <c:v>21</c:v>
                </c:pt>
                <c:pt idx="38">
                  <c:v>22</c:v>
                </c:pt>
                <c:pt idx="39">
                  <c:v>22</c:v>
                </c:pt>
                <c:pt idx="40">
                  <c:v>22.5</c:v>
                </c:pt>
                <c:pt idx="41">
                  <c:v>22.5</c:v>
                </c:pt>
                <c:pt idx="42">
                  <c:v>22.5</c:v>
                </c:pt>
                <c:pt idx="43">
                  <c:v>22.5</c:v>
                </c:pt>
                <c:pt idx="44">
                  <c:v>23</c:v>
                </c:pt>
                <c:pt idx="45">
                  <c:v>23</c:v>
                </c:pt>
                <c:pt idx="46">
                  <c:v>23</c:v>
                </c:pt>
                <c:pt idx="47">
                  <c:v>23</c:v>
                </c:pt>
                <c:pt idx="48">
                  <c:v>23</c:v>
                </c:pt>
                <c:pt idx="49">
                  <c:v>23</c:v>
                </c:pt>
                <c:pt idx="50">
                  <c:v>23</c:v>
                </c:pt>
                <c:pt idx="51">
                  <c:v>23</c:v>
                </c:pt>
                <c:pt idx="52">
                  <c:v>23</c:v>
                </c:pt>
                <c:pt idx="53">
                  <c:v>23</c:v>
                </c:pt>
                <c:pt idx="54">
                  <c:v>24</c:v>
                </c:pt>
                <c:pt idx="55">
                  <c:v>24</c:v>
                </c:pt>
                <c:pt idx="56">
                  <c:v>24</c:v>
                </c:pt>
                <c:pt idx="57">
                  <c:v>24</c:v>
                </c:pt>
                <c:pt idx="58">
                  <c:v>24</c:v>
                </c:pt>
                <c:pt idx="59">
                  <c:v>24</c:v>
                </c:pt>
                <c:pt idx="60">
                  <c:v>24</c:v>
                </c:pt>
                <c:pt idx="61">
                  <c:v>25</c:v>
                </c:pt>
                <c:pt idx="62">
                  <c:v>25</c:v>
                </c:pt>
                <c:pt idx="63">
                  <c:v>25</c:v>
                </c:pt>
                <c:pt idx="64">
                  <c:v>25</c:v>
                </c:pt>
                <c:pt idx="65">
                  <c:v>25</c:v>
                </c:pt>
                <c:pt idx="66">
                  <c:v>25</c:v>
                </c:pt>
                <c:pt idx="67">
                  <c:v>25</c:v>
                </c:pt>
                <c:pt idx="68">
                  <c:v>25</c:v>
                </c:pt>
                <c:pt idx="69">
                  <c:v>26</c:v>
                </c:pt>
                <c:pt idx="70">
                  <c:v>26</c:v>
                </c:pt>
                <c:pt idx="71">
                  <c:v>26</c:v>
                </c:pt>
                <c:pt idx="72">
                  <c:v>26</c:v>
                </c:pt>
                <c:pt idx="73">
                  <c:v>26</c:v>
                </c:pt>
                <c:pt idx="74">
                  <c:v>26</c:v>
                </c:pt>
                <c:pt idx="75">
                  <c:v>26</c:v>
                </c:pt>
                <c:pt idx="76">
                  <c:v>26</c:v>
                </c:pt>
                <c:pt idx="77">
                  <c:v>26</c:v>
                </c:pt>
                <c:pt idx="78">
                  <c:v>26</c:v>
                </c:pt>
                <c:pt idx="79">
                  <c:v>26</c:v>
                </c:pt>
                <c:pt idx="80">
                  <c:v>27</c:v>
                </c:pt>
                <c:pt idx="81">
                  <c:v>27</c:v>
                </c:pt>
                <c:pt idx="82">
                  <c:v>27</c:v>
                </c:pt>
                <c:pt idx="83">
                  <c:v>27</c:v>
                </c:pt>
                <c:pt idx="84">
                  <c:v>27</c:v>
                </c:pt>
                <c:pt idx="85">
                  <c:v>27</c:v>
                </c:pt>
                <c:pt idx="86">
                  <c:v>27</c:v>
                </c:pt>
                <c:pt idx="87">
                  <c:v>27</c:v>
                </c:pt>
                <c:pt idx="88">
                  <c:v>27</c:v>
                </c:pt>
                <c:pt idx="89">
                  <c:v>27</c:v>
                </c:pt>
                <c:pt idx="90">
                  <c:v>27</c:v>
                </c:pt>
                <c:pt idx="91">
                  <c:v>27</c:v>
                </c:pt>
                <c:pt idx="92">
                  <c:v>27</c:v>
                </c:pt>
                <c:pt idx="93">
                  <c:v>27</c:v>
                </c:pt>
                <c:pt idx="94">
                  <c:v>27.5</c:v>
                </c:pt>
                <c:pt idx="95">
                  <c:v>27.5</c:v>
                </c:pt>
                <c:pt idx="96">
                  <c:v>28</c:v>
                </c:pt>
                <c:pt idx="97">
                  <c:v>28</c:v>
                </c:pt>
                <c:pt idx="98">
                  <c:v>29</c:v>
                </c:pt>
                <c:pt idx="99">
                  <c:v>29</c:v>
                </c:pt>
                <c:pt idx="100">
                  <c:v>29</c:v>
                </c:pt>
                <c:pt idx="101">
                  <c:v>29</c:v>
                </c:pt>
                <c:pt idx="102">
                  <c:v>29</c:v>
                </c:pt>
                <c:pt idx="103">
                  <c:v>29</c:v>
                </c:pt>
                <c:pt idx="104">
                  <c:v>29</c:v>
                </c:pt>
                <c:pt idx="105">
                  <c:v>29</c:v>
                </c:pt>
                <c:pt idx="106">
                  <c:v>29</c:v>
                </c:pt>
                <c:pt idx="107">
                  <c:v>29</c:v>
                </c:pt>
                <c:pt idx="108">
                  <c:v>29</c:v>
                </c:pt>
                <c:pt idx="109">
                  <c:v>29</c:v>
                </c:pt>
                <c:pt idx="110">
                  <c:v>29</c:v>
                </c:pt>
                <c:pt idx="111">
                  <c:v>29</c:v>
                </c:pt>
                <c:pt idx="112">
                  <c:v>30</c:v>
                </c:pt>
                <c:pt idx="113">
                  <c:v>30</c:v>
                </c:pt>
                <c:pt idx="114">
                  <c:v>30</c:v>
                </c:pt>
                <c:pt idx="115">
                  <c:v>30</c:v>
                </c:pt>
                <c:pt idx="116">
                  <c:v>30</c:v>
                </c:pt>
                <c:pt idx="117">
                  <c:v>30</c:v>
                </c:pt>
                <c:pt idx="118">
                  <c:v>30</c:v>
                </c:pt>
                <c:pt idx="119">
                  <c:v>30</c:v>
                </c:pt>
                <c:pt idx="120">
                  <c:v>30</c:v>
                </c:pt>
                <c:pt idx="121">
                  <c:v>30</c:v>
                </c:pt>
                <c:pt idx="122">
                  <c:v>30</c:v>
                </c:pt>
                <c:pt idx="123">
                  <c:v>30</c:v>
                </c:pt>
              </c:numCache>
            </c:numRef>
          </c:xVal>
          <c:yVal>
            <c:numRef>
              <c:f>'Почва-Секторы'!$D$173:$D$296</c:f>
              <c:numCache>
                <c:formatCode>General</c:formatCode>
                <c:ptCount val="124"/>
                <c:pt idx="2">
                  <c:v>6.35</c:v>
                </c:pt>
                <c:pt idx="4">
                  <c:v>5.5</c:v>
                </c:pt>
                <c:pt idx="7">
                  <c:v>2.86</c:v>
                </c:pt>
                <c:pt idx="9">
                  <c:v>4.87</c:v>
                </c:pt>
              </c:numCache>
            </c:numRef>
          </c:yVal>
          <c:extLst xmlns:c16r2="http://schemas.microsoft.com/office/drawing/2015/06/chart">
            <c:ext xmlns:c16="http://schemas.microsoft.com/office/drawing/2014/chart" uri="{C3380CC4-5D6E-409C-BE32-E72D297353CC}">
              <c16:uniqueId val="{00000001-F0F4-4254-A98F-70802486589F}"/>
            </c:ext>
          </c:extLst>
        </c:ser>
        <c:ser>
          <c:idx val="2"/>
          <c:order val="2"/>
          <c:tx>
            <c:strRef>
              <c:f>'Почва-Секторы'!$E$1</c:f>
              <c:strCache>
                <c:ptCount val="1"/>
                <c:pt idx="0">
                  <c:v>Расчет</c:v>
                </c:pt>
              </c:strCache>
            </c:strRef>
          </c:tx>
          <c:spPr>
            <a:ln w="25400">
              <a:solidFill>
                <a:sysClr val="windowText" lastClr="000000"/>
              </a:solidFill>
            </a:ln>
          </c:spPr>
          <c:marker>
            <c:symbol val="none"/>
          </c:marker>
          <c:xVal>
            <c:numRef>
              <c:f>'Почва-Секторы'!$B$173:$B$296</c:f>
              <c:numCache>
                <c:formatCode>General</c:formatCode>
                <c:ptCount val="124"/>
                <c:pt idx="0">
                  <c:v>2.5</c:v>
                </c:pt>
                <c:pt idx="1">
                  <c:v>3</c:v>
                </c:pt>
                <c:pt idx="2">
                  <c:v>3</c:v>
                </c:pt>
                <c:pt idx="3">
                  <c:v>4</c:v>
                </c:pt>
                <c:pt idx="4">
                  <c:v>4.5</c:v>
                </c:pt>
                <c:pt idx="5">
                  <c:v>5</c:v>
                </c:pt>
                <c:pt idx="6">
                  <c:v>5</c:v>
                </c:pt>
                <c:pt idx="7">
                  <c:v>6</c:v>
                </c:pt>
                <c:pt idx="8">
                  <c:v>6</c:v>
                </c:pt>
                <c:pt idx="9">
                  <c:v>6</c:v>
                </c:pt>
                <c:pt idx="10">
                  <c:v>7.5</c:v>
                </c:pt>
                <c:pt idx="11">
                  <c:v>7.5</c:v>
                </c:pt>
                <c:pt idx="12">
                  <c:v>7.5</c:v>
                </c:pt>
                <c:pt idx="13">
                  <c:v>7.5</c:v>
                </c:pt>
                <c:pt idx="14">
                  <c:v>7.5</c:v>
                </c:pt>
                <c:pt idx="15">
                  <c:v>8</c:v>
                </c:pt>
                <c:pt idx="16">
                  <c:v>8</c:v>
                </c:pt>
                <c:pt idx="17">
                  <c:v>8</c:v>
                </c:pt>
                <c:pt idx="18">
                  <c:v>8</c:v>
                </c:pt>
                <c:pt idx="19">
                  <c:v>8</c:v>
                </c:pt>
                <c:pt idx="20">
                  <c:v>8</c:v>
                </c:pt>
                <c:pt idx="21">
                  <c:v>9</c:v>
                </c:pt>
                <c:pt idx="22">
                  <c:v>9</c:v>
                </c:pt>
                <c:pt idx="23">
                  <c:v>9</c:v>
                </c:pt>
                <c:pt idx="24">
                  <c:v>11</c:v>
                </c:pt>
                <c:pt idx="25">
                  <c:v>12</c:v>
                </c:pt>
                <c:pt idx="26">
                  <c:v>12.5</c:v>
                </c:pt>
                <c:pt idx="27">
                  <c:v>12.5</c:v>
                </c:pt>
                <c:pt idx="28">
                  <c:v>16</c:v>
                </c:pt>
                <c:pt idx="29">
                  <c:v>17</c:v>
                </c:pt>
                <c:pt idx="30">
                  <c:v>17</c:v>
                </c:pt>
                <c:pt idx="31">
                  <c:v>17</c:v>
                </c:pt>
                <c:pt idx="32">
                  <c:v>17</c:v>
                </c:pt>
                <c:pt idx="33">
                  <c:v>17</c:v>
                </c:pt>
                <c:pt idx="34">
                  <c:v>17.5</c:v>
                </c:pt>
                <c:pt idx="35">
                  <c:v>20</c:v>
                </c:pt>
                <c:pt idx="36">
                  <c:v>21</c:v>
                </c:pt>
                <c:pt idx="37">
                  <c:v>21</c:v>
                </c:pt>
                <c:pt idx="38">
                  <c:v>22</c:v>
                </c:pt>
                <c:pt idx="39">
                  <c:v>22</c:v>
                </c:pt>
                <c:pt idx="40">
                  <c:v>22.5</c:v>
                </c:pt>
                <c:pt idx="41">
                  <c:v>22.5</c:v>
                </c:pt>
                <c:pt idx="42">
                  <c:v>22.5</c:v>
                </c:pt>
                <c:pt idx="43">
                  <c:v>22.5</c:v>
                </c:pt>
                <c:pt idx="44">
                  <c:v>23</c:v>
                </c:pt>
                <c:pt idx="45">
                  <c:v>23</c:v>
                </c:pt>
                <c:pt idx="46">
                  <c:v>23</c:v>
                </c:pt>
                <c:pt idx="47">
                  <c:v>23</c:v>
                </c:pt>
                <c:pt idx="48">
                  <c:v>23</c:v>
                </c:pt>
                <c:pt idx="49">
                  <c:v>23</c:v>
                </c:pt>
                <c:pt idx="50">
                  <c:v>23</c:v>
                </c:pt>
                <c:pt idx="51">
                  <c:v>23</c:v>
                </c:pt>
                <c:pt idx="52">
                  <c:v>23</c:v>
                </c:pt>
                <c:pt idx="53">
                  <c:v>23</c:v>
                </c:pt>
                <c:pt idx="54">
                  <c:v>24</c:v>
                </c:pt>
                <c:pt idx="55">
                  <c:v>24</c:v>
                </c:pt>
                <c:pt idx="56">
                  <c:v>24</c:v>
                </c:pt>
                <c:pt idx="57">
                  <c:v>24</c:v>
                </c:pt>
                <c:pt idx="58">
                  <c:v>24</c:v>
                </c:pt>
                <c:pt idx="59">
                  <c:v>24</c:v>
                </c:pt>
                <c:pt idx="60">
                  <c:v>24</c:v>
                </c:pt>
                <c:pt idx="61">
                  <c:v>25</c:v>
                </c:pt>
                <c:pt idx="62">
                  <c:v>25</c:v>
                </c:pt>
                <c:pt idx="63">
                  <c:v>25</c:v>
                </c:pt>
                <c:pt idx="64">
                  <c:v>25</c:v>
                </c:pt>
                <c:pt idx="65">
                  <c:v>25</c:v>
                </c:pt>
                <c:pt idx="66">
                  <c:v>25</c:v>
                </c:pt>
                <c:pt idx="67">
                  <c:v>25</c:v>
                </c:pt>
                <c:pt idx="68">
                  <c:v>25</c:v>
                </c:pt>
                <c:pt idx="69">
                  <c:v>26</c:v>
                </c:pt>
                <c:pt idx="70">
                  <c:v>26</c:v>
                </c:pt>
                <c:pt idx="71">
                  <c:v>26</c:v>
                </c:pt>
                <c:pt idx="72">
                  <c:v>26</c:v>
                </c:pt>
                <c:pt idx="73">
                  <c:v>26</c:v>
                </c:pt>
                <c:pt idx="74">
                  <c:v>26</c:v>
                </c:pt>
                <c:pt idx="75">
                  <c:v>26</c:v>
                </c:pt>
                <c:pt idx="76">
                  <c:v>26</c:v>
                </c:pt>
                <c:pt idx="77">
                  <c:v>26</c:v>
                </c:pt>
                <c:pt idx="78">
                  <c:v>26</c:v>
                </c:pt>
                <c:pt idx="79">
                  <c:v>26</c:v>
                </c:pt>
                <c:pt idx="80">
                  <c:v>27</c:v>
                </c:pt>
                <c:pt idx="81">
                  <c:v>27</c:v>
                </c:pt>
                <c:pt idx="82">
                  <c:v>27</c:v>
                </c:pt>
                <c:pt idx="83">
                  <c:v>27</c:v>
                </c:pt>
                <c:pt idx="84">
                  <c:v>27</c:v>
                </c:pt>
                <c:pt idx="85">
                  <c:v>27</c:v>
                </c:pt>
                <c:pt idx="86">
                  <c:v>27</c:v>
                </c:pt>
                <c:pt idx="87">
                  <c:v>27</c:v>
                </c:pt>
                <c:pt idx="88">
                  <c:v>27</c:v>
                </c:pt>
                <c:pt idx="89">
                  <c:v>27</c:v>
                </c:pt>
                <c:pt idx="90">
                  <c:v>27</c:v>
                </c:pt>
                <c:pt idx="91">
                  <c:v>27</c:v>
                </c:pt>
                <c:pt idx="92">
                  <c:v>27</c:v>
                </c:pt>
                <c:pt idx="93">
                  <c:v>27</c:v>
                </c:pt>
                <c:pt idx="94">
                  <c:v>27.5</c:v>
                </c:pt>
                <c:pt idx="95">
                  <c:v>27.5</c:v>
                </c:pt>
                <c:pt idx="96">
                  <c:v>28</c:v>
                </c:pt>
                <c:pt idx="97">
                  <c:v>28</c:v>
                </c:pt>
                <c:pt idx="98">
                  <c:v>29</c:v>
                </c:pt>
                <c:pt idx="99">
                  <c:v>29</c:v>
                </c:pt>
                <c:pt idx="100">
                  <c:v>29</c:v>
                </c:pt>
                <c:pt idx="101">
                  <c:v>29</c:v>
                </c:pt>
                <c:pt idx="102">
                  <c:v>29</c:v>
                </c:pt>
                <c:pt idx="103">
                  <c:v>29</c:v>
                </c:pt>
                <c:pt idx="104">
                  <c:v>29</c:v>
                </c:pt>
                <c:pt idx="105">
                  <c:v>29</c:v>
                </c:pt>
                <c:pt idx="106">
                  <c:v>29</c:v>
                </c:pt>
                <c:pt idx="107">
                  <c:v>29</c:v>
                </c:pt>
                <c:pt idx="108">
                  <c:v>29</c:v>
                </c:pt>
                <c:pt idx="109">
                  <c:v>29</c:v>
                </c:pt>
                <c:pt idx="110">
                  <c:v>29</c:v>
                </c:pt>
                <c:pt idx="111">
                  <c:v>29</c:v>
                </c:pt>
                <c:pt idx="112">
                  <c:v>30</c:v>
                </c:pt>
                <c:pt idx="113">
                  <c:v>30</c:v>
                </c:pt>
                <c:pt idx="114">
                  <c:v>30</c:v>
                </c:pt>
                <c:pt idx="115">
                  <c:v>30</c:v>
                </c:pt>
                <c:pt idx="116">
                  <c:v>30</c:v>
                </c:pt>
                <c:pt idx="117">
                  <c:v>30</c:v>
                </c:pt>
                <c:pt idx="118">
                  <c:v>30</c:v>
                </c:pt>
                <c:pt idx="119">
                  <c:v>30</c:v>
                </c:pt>
                <c:pt idx="120">
                  <c:v>30</c:v>
                </c:pt>
                <c:pt idx="121">
                  <c:v>30</c:v>
                </c:pt>
                <c:pt idx="122">
                  <c:v>30</c:v>
                </c:pt>
                <c:pt idx="123">
                  <c:v>30</c:v>
                </c:pt>
              </c:numCache>
            </c:numRef>
          </c:xVal>
          <c:yVal>
            <c:numRef>
              <c:f>'Почва-Секторы'!$E$173:$E$296</c:f>
              <c:numCache>
                <c:formatCode>General</c:formatCode>
                <c:ptCount val="124"/>
                <c:pt idx="0">
                  <c:v>94.462048687610007</c:v>
                </c:pt>
                <c:pt idx="1">
                  <c:v>76.547861865455644</c:v>
                </c:pt>
                <c:pt idx="2">
                  <c:v>76.547861865455644</c:v>
                </c:pt>
                <c:pt idx="3">
                  <c:v>51.980022901790328</c:v>
                </c:pt>
                <c:pt idx="4">
                  <c:v>43.725526181675463</c:v>
                </c:pt>
                <c:pt idx="5">
                  <c:v>37.254843839742271</c:v>
                </c:pt>
                <c:pt idx="6">
                  <c:v>37.254843839742271</c:v>
                </c:pt>
                <c:pt idx="7">
                  <c:v>27.958244739978323</c:v>
                </c:pt>
                <c:pt idx="8">
                  <c:v>27.958244739978323</c:v>
                </c:pt>
                <c:pt idx="9">
                  <c:v>27.958244739978323</c:v>
                </c:pt>
                <c:pt idx="10">
                  <c:v>19.415718198049252</c:v>
                </c:pt>
                <c:pt idx="11">
                  <c:v>19.415718198049252</c:v>
                </c:pt>
                <c:pt idx="12">
                  <c:v>19.415718198049252</c:v>
                </c:pt>
                <c:pt idx="13">
                  <c:v>19.415718198049252</c:v>
                </c:pt>
                <c:pt idx="14">
                  <c:v>19.415718198049252</c:v>
                </c:pt>
                <c:pt idx="15">
                  <c:v>17.435047714434642</c:v>
                </c:pt>
                <c:pt idx="16">
                  <c:v>17.435047714434642</c:v>
                </c:pt>
                <c:pt idx="17">
                  <c:v>17.435047714434642</c:v>
                </c:pt>
                <c:pt idx="18">
                  <c:v>17.435047714434642</c:v>
                </c:pt>
                <c:pt idx="19">
                  <c:v>17.435047714434642</c:v>
                </c:pt>
                <c:pt idx="20">
                  <c:v>17.435047714434642</c:v>
                </c:pt>
                <c:pt idx="21">
                  <c:v>14.297723270802781</c:v>
                </c:pt>
                <c:pt idx="22">
                  <c:v>14.297723270802781</c:v>
                </c:pt>
                <c:pt idx="23">
                  <c:v>14.297723270802781</c:v>
                </c:pt>
                <c:pt idx="24">
                  <c:v>10.146875946745695</c:v>
                </c:pt>
                <c:pt idx="25">
                  <c:v>8.7311102007778416</c:v>
                </c:pt>
                <c:pt idx="26">
                  <c:v>8.1344938361145509</c:v>
                </c:pt>
                <c:pt idx="27">
                  <c:v>8.1344938361145509</c:v>
                </c:pt>
                <c:pt idx="28">
                  <c:v>5.285483951071587</c:v>
                </c:pt>
                <c:pt idx="29">
                  <c:v>4.7511737798529552</c:v>
                </c:pt>
                <c:pt idx="30">
                  <c:v>4.7511737798529552</c:v>
                </c:pt>
                <c:pt idx="31">
                  <c:v>4.7511737798529552</c:v>
                </c:pt>
                <c:pt idx="32">
                  <c:v>4.7511737798529552</c:v>
                </c:pt>
                <c:pt idx="33">
                  <c:v>4.7511737798529552</c:v>
                </c:pt>
                <c:pt idx="34">
                  <c:v>4.5147672846508931</c:v>
                </c:pt>
                <c:pt idx="35">
                  <c:v>3.5667113715122452</c:v>
                </c:pt>
                <c:pt idx="36">
                  <c:v>3.2716605971768637</c:v>
                </c:pt>
                <c:pt idx="37">
                  <c:v>3.2716605971768637</c:v>
                </c:pt>
                <c:pt idx="38">
                  <c:v>3.0128022007845576</c:v>
                </c:pt>
                <c:pt idx="39">
                  <c:v>3.0128022007845576</c:v>
                </c:pt>
                <c:pt idx="40">
                  <c:v>2.8950992677726886</c:v>
                </c:pt>
                <c:pt idx="41">
                  <c:v>2.8950992677726886</c:v>
                </c:pt>
                <c:pt idx="42">
                  <c:v>2.8950992677726886</c:v>
                </c:pt>
                <c:pt idx="43">
                  <c:v>2.8950992677726886</c:v>
                </c:pt>
                <c:pt idx="44">
                  <c:v>2.7843783087905538</c:v>
                </c:pt>
                <c:pt idx="45">
                  <c:v>2.7843783087905538</c:v>
                </c:pt>
                <c:pt idx="46">
                  <c:v>2.7843783087905538</c:v>
                </c:pt>
                <c:pt idx="47">
                  <c:v>2.7843783087905538</c:v>
                </c:pt>
                <c:pt idx="48">
                  <c:v>2.7843783087905538</c:v>
                </c:pt>
                <c:pt idx="49">
                  <c:v>2.7843783087905538</c:v>
                </c:pt>
                <c:pt idx="50">
                  <c:v>2.7843783087905538</c:v>
                </c:pt>
                <c:pt idx="51">
                  <c:v>2.7843783087905538</c:v>
                </c:pt>
                <c:pt idx="52">
                  <c:v>2.7843783087905538</c:v>
                </c:pt>
                <c:pt idx="53">
                  <c:v>2.7843783087905538</c:v>
                </c:pt>
                <c:pt idx="54">
                  <c:v>2.5817392240541546</c:v>
                </c:pt>
                <c:pt idx="55">
                  <c:v>2.5817392240541546</c:v>
                </c:pt>
                <c:pt idx="56">
                  <c:v>2.5817392240541546</c:v>
                </c:pt>
                <c:pt idx="57">
                  <c:v>2.5817392240541546</c:v>
                </c:pt>
                <c:pt idx="58">
                  <c:v>2.5817392240541546</c:v>
                </c:pt>
                <c:pt idx="59">
                  <c:v>2.5817392240541546</c:v>
                </c:pt>
                <c:pt idx="60">
                  <c:v>2.5817392240541546</c:v>
                </c:pt>
                <c:pt idx="61">
                  <c:v>2.4010961260799997</c:v>
                </c:pt>
                <c:pt idx="62">
                  <c:v>2.4010961260799997</c:v>
                </c:pt>
                <c:pt idx="63">
                  <c:v>2.4010961260799997</c:v>
                </c:pt>
                <c:pt idx="64">
                  <c:v>2.4010961260799997</c:v>
                </c:pt>
                <c:pt idx="65">
                  <c:v>2.4010961260799997</c:v>
                </c:pt>
                <c:pt idx="66">
                  <c:v>2.4010961260799997</c:v>
                </c:pt>
                <c:pt idx="67">
                  <c:v>2.4010961260799997</c:v>
                </c:pt>
                <c:pt idx="68">
                  <c:v>2.4010961260799997</c:v>
                </c:pt>
                <c:pt idx="69">
                  <c:v>2.2393359659188437</c:v>
                </c:pt>
                <c:pt idx="70">
                  <c:v>2.2393359659188437</c:v>
                </c:pt>
                <c:pt idx="71">
                  <c:v>2.2393359659188437</c:v>
                </c:pt>
                <c:pt idx="72">
                  <c:v>2.2393359659188437</c:v>
                </c:pt>
                <c:pt idx="73">
                  <c:v>2.2393359659188437</c:v>
                </c:pt>
                <c:pt idx="74">
                  <c:v>2.2393359659188437</c:v>
                </c:pt>
                <c:pt idx="75">
                  <c:v>2.2393359659188437</c:v>
                </c:pt>
                <c:pt idx="76">
                  <c:v>2.2393359659188437</c:v>
                </c:pt>
                <c:pt idx="77">
                  <c:v>2.2393359659188437</c:v>
                </c:pt>
                <c:pt idx="78">
                  <c:v>2.2393359659188437</c:v>
                </c:pt>
                <c:pt idx="79">
                  <c:v>2.2393359659188437</c:v>
                </c:pt>
                <c:pt idx="80">
                  <c:v>2.0938812820471129</c:v>
                </c:pt>
                <c:pt idx="81">
                  <c:v>2.0938812820471129</c:v>
                </c:pt>
                <c:pt idx="82">
                  <c:v>2.0938812820471129</c:v>
                </c:pt>
                <c:pt idx="83">
                  <c:v>2.0938812820471129</c:v>
                </c:pt>
                <c:pt idx="84">
                  <c:v>2.0938812820471129</c:v>
                </c:pt>
                <c:pt idx="85">
                  <c:v>2.0938812820471129</c:v>
                </c:pt>
                <c:pt idx="86">
                  <c:v>2.0938812820471129</c:v>
                </c:pt>
                <c:pt idx="87">
                  <c:v>2.0938812820471129</c:v>
                </c:pt>
                <c:pt idx="88">
                  <c:v>2.0938812820471129</c:v>
                </c:pt>
                <c:pt idx="89">
                  <c:v>2.0938812820471129</c:v>
                </c:pt>
                <c:pt idx="90">
                  <c:v>2.0938812820471129</c:v>
                </c:pt>
                <c:pt idx="91">
                  <c:v>2.0938812820471129</c:v>
                </c:pt>
                <c:pt idx="92">
                  <c:v>2.0938812820471129</c:v>
                </c:pt>
                <c:pt idx="93">
                  <c:v>2.0938812820471129</c:v>
                </c:pt>
                <c:pt idx="94">
                  <c:v>2.0265825477770147</c:v>
                </c:pt>
                <c:pt idx="95">
                  <c:v>2.0265825477770147</c:v>
                </c:pt>
                <c:pt idx="96">
                  <c:v>1.9625828820478961</c:v>
                </c:pt>
                <c:pt idx="97">
                  <c:v>1.9625828820478961</c:v>
                </c:pt>
                <c:pt idx="98">
                  <c:v>1.8436368584343847</c:v>
                </c:pt>
                <c:pt idx="99">
                  <c:v>1.8436368584343847</c:v>
                </c:pt>
                <c:pt idx="100">
                  <c:v>1.8436368584343847</c:v>
                </c:pt>
                <c:pt idx="101">
                  <c:v>1.8436368584343847</c:v>
                </c:pt>
                <c:pt idx="102">
                  <c:v>1.8436368584343847</c:v>
                </c:pt>
                <c:pt idx="103">
                  <c:v>1.8436368584343847</c:v>
                </c:pt>
                <c:pt idx="104">
                  <c:v>1.8436368584343847</c:v>
                </c:pt>
                <c:pt idx="105">
                  <c:v>1.8436368584343847</c:v>
                </c:pt>
                <c:pt idx="106">
                  <c:v>1.8436368584343847</c:v>
                </c:pt>
                <c:pt idx="107">
                  <c:v>1.8436368584343847</c:v>
                </c:pt>
                <c:pt idx="108">
                  <c:v>1.8436368584343847</c:v>
                </c:pt>
                <c:pt idx="109">
                  <c:v>1.8436368584343847</c:v>
                </c:pt>
                <c:pt idx="110">
                  <c:v>1.8436368584343847</c:v>
                </c:pt>
                <c:pt idx="111">
                  <c:v>1.8436368584343847</c:v>
                </c:pt>
                <c:pt idx="112">
                  <c:v>1.735519821937124</c:v>
                </c:pt>
                <c:pt idx="113">
                  <c:v>1.735519821937124</c:v>
                </c:pt>
                <c:pt idx="114">
                  <c:v>1.735519821937124</c:v>
                </c:pt>
                <c:pt idx="115">
                  <c:v>1.735519821937124</c:v>
                </c:pt>
                <c:pt idx="116">
                  <c:v>1.735519821937124</c:v>
                </c:pt>
                <c:pt idx="117">
                  <c:v>1.735519821937124</c:v>
                </c:pt>
                <c:pt idx="118">
                  <c:v>1.735519821937124</c:v>
                </c:pt>
                <c:pt idx="119">
                  <c:v>1.735519821937124</c:v>
                </c:pt>
                <c:pt idx="120">
                  <c:v>1.735519821937124</c:v>
                </c:pt>
                <c:pt idx="121">
                  <c:v>1.735519821937124</c:v>
                </c:pt>
                <c:pt idx="122">
                  <c:v>1.735519821937124</c:v>
                </c:pt>
                <c:pt idx="123">
                  <c:v>1.735519821937124</c:v>
                </c:pt>
              </c:numCache>
            </c:numRef>
          </c:yVal>
          <c:extLst xmlns:c16r2="http://schemas.microsoft.com/office/drawing/2015/06/chart">
            <c:ext xmlns:c16="http://schemas.microsoft.com/office/drawing/2014/chart" uri="{C3380CC4-5D6E-409C-BE32-E72D297353CC}">
              <c16:uniqueId val="{00000002-F0F4-4254-A98F-70802486589F}"/>
            </c:ext>
          </c:extLst>
        </c:ser>
        <c:axId val="89874432"/>
        <c:axId val="89875584"/>
      </c:scatterChart>
      <c:valAx>
        <c:axId val="89874432"/>
        <c:scaling>
          <c:orientation val="minMax"/>
          <c:max val="30"/>
        </c:scaling>
        <c:axPos val="b"/>
        <c:numFmt formatCode="General" sourceLinked="1"/>
        <c:tickLblPos val="nextTo"/>
        <c:crossAx val="89875584"/>
        <c:crossesAt val="0.1"/>
        <c:crossBetween val="midCat"/>
        <c:majorUnit val="5"/>
        <c:minorUnit val="1"/>
      </c:valAx>
      <c:valAx>
        <c:axId val="89875584"/>
        <c:scaling>
          <c:logBase val="10"/>
          <c:orientation val="minMax"/>
          <c:min val="0.1"/>
        </c:scaling>
        <c:axPos val="l"/>
        <c:majorGridlines/>
        <c:numFmt formatCode="General" sourceLinked="1"/>
        <c:tickLblPos val="nextTo"/>
        <c:crossAx val="89874432"/>
        <c:crosses val="autoZero"/>
        <c:crossBetween val="midCat"/>
      </c:valAx>
    </c:plotArea>
    <c:plotVisOnly val="1"/>
    <c:dispBlanksAs val="gap"/>
  </c:chart>
  <c:txPr>
    <a:bodyPr/>
    <a:lstStyle/>
    <a:p>
      <a:pPr>
        <a:defRPr sz="1200" b="1"/>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9037041350034289"/>
          <c:y val="5.8473035698123954E-2"/>
          <c:w val="0.76106653360288168"/>
          <c:h val="0.69107223666007589"/>
        </c:manualLayout>
      </c:layout>
      <c:scatterChart>
        <c:scatterStyle val="lineMarker"/>
        <c:ser>
          <c:idx val="0"/>
          <c:order val="0"/>
          <c:tx>
            <c:strRef>
              <c:f>'Почва-Секторы'!$C$1</c:f>
              <c:strCache>
                <c:ptCount val="1"/>
                <c:pt idx="0">
                  <c:v>137Cs-почва, Бк/кг</c:v>
                </c:pt>
              </c:strCache>
            </c:strRef>
          </c:tx>
          <c:spPr>
            <a:ln w="28575">
              <a:noFill/>
            </a:ln>
          </c:spPr>
          <c:marker>
            <c:spPr>
              <a:solidFill>
                <a:srgbClr val="FFC000"/>
              </a:solidFill>
            </c:spPr>
          </c:marker>
          <c:xVal>
            <c:numRef>
              <c:f>'Почва-Секторы'!$B$297:$B$448</c:f>
              <c:numCache>
                <c:formatCode>General</c:formatCode>
                <c:ptCount val="152"/>
                <c:pt idx="0">
                  <c:v>3</c:v>
                </c:pt>
                <c:pt idx="1">
                  <c:v>3</c:v>
                </c:pt>
                <c:pt idx="2">
                  <c:v>6.5</c:v>
                </c:pt>
                <c:pt idx="3">
                  <c:v>7</c:v>
                </c:pt>
                <c:pt idx="4">
                  <c:v>7</c:v>
                </c:pt>
                <c:pt idx="5">
                  <c:v>7</c:v>
                </c:pt>
                <c:pt idx="6">
                  <c:v>7</c:v>
                </c:pt>
                <c:pt idx="7">
                  <c:v>7.5</c:v>
                </c:pt>
                <c:pt idx="8">
                  <c:v>7.5</c:v>
                </c:pt>
                <c:pt idx="9">
                  <c:v>7.5</c:v>
                </c:pt>
                <c:pt idx="10">
                  <c:v>12.5</c:v>
                </c:pt>
                <c:pt idx="11">
                  <c:v>15</c:v>
                </c:pt>
                <c:pt idx="12">
                  <c:v>16</c:v>
                </c:pt>
                <c:pt idx="13">
                  <c:v>16</c:v>
                </c:pt>
                <c:pt idx="14">
                  <c:v>16</c:v>
                </c:pt>
                <c:pt idx="15">
                  <c:v>16</c:v>
                </c:pt>
                <c:pt idx="16">
                  <c:v>16</c:v>
                </c:pt>
                <c:pt idx="17">
                  <c:v>16</c:v>
                </c:pt>
                <c:pt idx="18">
                  <c:v>16</c:v>
                </c:pt>
                <c:pt idx="19">
                  <c:v>17</c:v>
                </c:pt>
                <c:pt idx="20">
                  <c:v>17</c:v>
                </c:pt>
                <c:pt idx="21">
                  <c:v>17</c:v>
                </c:pt>
                <c:pt idx="22">
                  <c:v>17</c:v>
                </c:pt>
                <c:pt idx="23">
                  <c:v>17</c:v>
                </c:pt>
                <c:pt idx="24">
                  <c:v>17</c:v>
                </c:pt>
                <c:pt idx="25">
                  <c:v>17</c:v>
                </c:pt>
                <c:pt idx="26">
                  <c:v>17</c:v>
                </c:pt>
                <c:pt idx="27">
                  <c:v>17</c:v>
                </c:pt>
                <c:pt idx="28">
                  <c:v>17.5</c:v>
                </c:pt>
                <c:pt idx="29">
                  <c:v>17.5</c:v>
                </c:pt>
                <c:pt idx="30">
                  <c:v>17.5</c:v>
                </c:pt>
                <c:pt idx="31">
                  <c:v>17.5</c:v>
                </c:pt>
                <c:pt idx="32">
                  <c:v>17.5</c:v>
                </c:pt>
                <c:pt idx="33">
                  <c:v>17.5</c:v>
                </c:pt>
                <c:pt idx="34">
                  <c:v>17.5</c:v>
                </c:pt>
                <c:pt idx="35">
                  <c:v>18</c:v>
                </c:pt>
                <c:pt idx="36">
                  <c:v>18</c:v>
                </c:pt>
                <c:pt idx="37">
                  <c:v>18</c:v>
                </c:pt>
                <c:pt idx="38">
                  <c:v>18</c:v>
                </c:pt>
                <c:pt idx="39">
                  <c:v>18</c:v>
                </c:pt>
                <c:pt idx="40">
                  <c:v>18</c:v>
                </c:pt>
                <c:pt idx="41">
                  <c:v>18</c:v>
                </c:pt>
                <c:pt idx="42">
                  <c:v>18</c:v>
                </c:pt>
                <c:pt idx="43">
                  <c:v>18</c:v>
                </c:pt>
                <c:pt idx="44">
                  <c:v>18</c:v>
                </c:pt>
                <c:pt idx="45">
                  <c:v>18</c:v>
                </c:pt>
                <c:pt idx="46">
                  <c:v>19</c:v>
                </c:pt>
                <c:pt idx="47">
                  <c:v>19</c:v>
                </c:pt>
                <c:pt idx="48">
                  <c:v>19</c:v>
                </c:pt>
                <c:pt idx="49">
                  <c:v>19</c:v>
                </c:pt>
                <c:pt idx="50">
                  <c:v>19</c:v>
                </c:pt>
                <c:pt idx="51">
                  <c:v>20</c:v>
                </c:pt>
                <c:pt idx="52">
                  <c:v>20</c:v>
                </c:pt>
                <c:pt idx="53">
                  <c:v>20</c:v>
                </c:pt>
                <c:pt idx="54">
                  <c:v>20</c:v>
                </c:pt>
                <c:pt idx="55">
                  <c:v>20</c:v>
                </c:pt>
                <c:pt idx="56">
                  <c:v>20</c:v>
                </c:pt>
                <c:pt idx="57">
                  <c:v>21</c:v>
                </c:pt>
                <c:pt idx="58">
                  <c:v>21</c:v>
                </c:pt>
                <c:pt idx="59">
                  <c:v>21</c:v>
                </c:pt>
                <c:pt idx="60">
                  <c:v>21.5</c:v>
                </c:pt>
                <c:pt idx="61">
                  <c:v>22</c:v>
                </c:pt>
                <c:pt idx="62">
                  <c:v>22</c:v>
                </c:pt>
                <c:pt idx="63">
                  <c:v>22</c:v>
                </c:pt>
                <c:pt idx="64">
                  <c:v>22</c:v>
                </c:pt>
                <c:pt idx="65">
                  <c:v>22</c:v>
                </c:pt>
                <c:pt idx="66">
                  <c:v>22.5</c:v>
                </c:pt>
                <c:pt idx="67">
                  <c:v>22.5</c:v>
                </c:pt>
                <c:pt idx="68">
                  <c:v>22.5</c:v>
                </c:pt>
                <c:pt idx="69">
                  <c:v>22.5</c:v>
                </c:pt>
                <c:pt idx="70">
                  <c:v>22.5</c:v>
                </c:pt>
                <c:pt idx="71">
                  <c:v>22.5</c:v>
                </c:pt>
                <c:pt idx="72">
                  <c:v>22.5</c:v>
                </c:pt>
                <c:pt idx="73">
                  <c:v>23</c:v>
                </c:pt>
                <c:pt idx="74">
                  <c:v>23</c:v>
                </c:pt>
                <c:pt idx="75">
                  <c:v>23</c:v>
                </c:pt>
                <c:pt idx="76">
                  <c:v>23</c:v>
                </c:pt>
                <c:pt idx="77">
                  <c:v>23</c:v>
                </c:pt>
                <c:pt idx="78">
                  <c:v>24</c:v>
                </c:pt>
                <c:pt idx="79">
                  <c:v>24</c:v>
                </c:pt>
                <c:pt idx="80">
                  <c:v>24</c:v>
                </c:pt>
                <c:pt idx="81">
                  <c:v>24</c:v>
                </c:pt>
                <c:pt idx="82">
                  <c:v>24.5</c:v>
                </c:pt>
                <c:pt idx="83">
                  <c:v>25</c:v>
                </c:pt>
                <c:pt idx="84">
                  <c:v>25</c:v>
                </c:pt>
                <c:pt idx="85">
                  <c:v>25</c:v>
                </c:pt>
                <c:pt idx="86">
                  <c:v>25</c:v>
                </c:pt>
                <c:pt idx="87">
                  <c:v>25</c:v>
                </c:pt>
                <c:pt idx="88">
                  <c:v>25</c:v>
                </c:pt>
                <c:pt idx="89">
                  <c:v>25</c:v>
                </c:pt>
                <c:pt idx="90">
                  <c:v>25</c:v>
                </c:pt>
                <c:pt idx="91">
                  <c:v>25</c:v>
                </c:pt>
                <c:pt idx="92">
                  <c:v>25</c:v>
                </c:pt>
                <c:pt idx="93">
                  <c:v>25</c:v>
                </c:pt>
                <c:pt idx="94">
                  <c:v>26</c:v>
                </c:pt>
                <c:pt idx="95">
                  <c:v>26</c:v>
                </c:pt>
                <c:pt idx="96">
                  <c:v>26</c:v>
                </c:pt>
                <c:pt idx="97">
                  <c:v>26</c:v>
                </c:pt>
                <c:pt idx="98">
                  <c:v>26</c:v>
                </c:pt>
                <c:pt idx="99">
                  <c:v>26</c:v>
                </c:pt>
                <c:pt idx="100">
                  <c:v>26</c:v>
                </c:pt>
                <c:pt idx="101">
                  <c:v>26.5</c:v>
                </c:pt>
                <c:pt idx="102">
                  <c:v>27</c:v>
                </c:pt>
                <c:pt idx="103">
                  <c:v>27</c:v>
                </c:pt>
                <c:pt idx="104">
                  <c:v>27</c:v>
                </c:pt>
                <c:pt idx="105">
                  <c:v>27</c:v>
                </c:pt>
                <c:pt idx="106">
                  <c:v>27</c:v>
                </c:pt>
                <c:pt idx="107">
                  <c:v>27</c:v>
                </c:pt>
                <c:pt idx="108">
                  <c:v>27.5</c:v>
                </c:pt>
                <c:pt idx="109">
                  <c:v>27.5</c:v>
                </c:pt>
                <c:pt idx="110">
                  <c:v>28</c:v>
                </c:pt>
                <c:pt idx="111">
                  <c:v>28</c:v>
                </c:pt>
                <c:pt idx="112">
                  <c:v>28</c:v>
                </c:pt>
                <c:pt idx="113">
                  <c:v>28</c:v>
                </c:pt>
                <c:pt idx="114">
                  <c:v>28</c:v>
                </c:pt>
                <c:pt idx="115">
                  <c:v>28</c:v>
                </c:pt>
                <c:pt idx="116">
                  <c:v>29</c:v>
                </c:pt>
                <c:pt idx="117">
                  <c:v>29</c:v>
                </c:pt>
                <c:pt idx="118">
                  <c:v>29</c:v>
                </c:pt>
                <c:pt idx="119">
                  <c:v>29</c:v>
                </c:pt>
                <c:pt idx="120">
                  <c:v>29</c:v>
                </c:pt>
                <c:pt idx="121">
                  <c:v>29</c:v>
                </c:pt>
                <c:pt idx="122">
                  <c:v>29</c:v>
                </c:pt>
                <c:pt idx="123">
                  <c:v>29</c:v>
                </c:pt>
                <c:pt idx="124">
                  <c:v>29</c:v>
                </c:pt>
                <c:pt idx="125">
                  <c:v>29</c:v>
                </c:pt>
                <c:pt idx="126">
                  <c:v>29</c:v>
                </c:pt>
                <c:pt idx="127">
                  <c:v>29</c:v>
                </c:pt>
                <c:pt idx="128">
                  <c:v>29</c:v>
                </c:pt>
                <c:pt idx="129">
                  <c:v>29</c:v>
                </c:pt>
                <c:pt idx="130">
                  <c:v>29</c:v>
                </c:pt>
                <c:pt idx="131">
                  <c:v>29</c:v>
                </c:pt>
                <c:pt idx="132">
                  <c:v>30</c:v>
                </c:pt>
                <c:pt idx="133">
                  <c:v>30</c:v>
                </c:pt>
                <c:pt idx="134">
                  <c:v>30</c:v>
                </c:pt>
                <c:pt idx="135">
                  <c:v>30</c:v>
                </c:pt>
                <c:pt idx="136">
                  <c:v>30</c:v>
                </c:pt>
                <c:pt idx="137">
                  <c:v>30</c:v>
                </c:pt>
                <c:pt idx="138">
                  <c:v>30</c:v>
                </c:pt>
                <c:pt idx="139">
                  <c:v>30</c:v>
                </c:pt>
                <c:pt idx="140">
                  <c:v>30</c:v>
                </c:pt>
                <c:pt idx="141">
                  <c:v>30</c:v>
                </c:pt>
                <c:pt idx="142">
                  <c:v>30</c:v>
                </c:pt>
                <c:pt idx="143">
                  <c:v>30</c:v>
                </c:pt>
                <c:pt idx="144">
                  <c:v>30</c:v>
                </c:pt>
                <c:pt idx="145">
                  <c:v>30</c:v>
                </c:pt>
                <c:pt idx="146">
                  <c:v>30</c:v>
                </c:pt>
                <c:pt idx="147">
                  <c:v>31</c:v>
                </c:pt>
                <c:pt idx="148">
                  <c:v>31</c:v>
                </c:pt>
                <c:pt idx="149">
                  <c:v>31</c:v>
                </c:pt>
                <c:pt idx="150">
                  <c:v>32</c:v>
                </c:pt>
                <c:pt idx="151">
                  <c:v>32</c:v>
                </c:pt>
              </c:numCache>
            </c:numRef>
          </c:xVal>
          <c:yVal>
            <c:numRef>
              <c:f>'Почва-Секторы'!$C$297:$C$448</c:f>
              <c:numCache>
                <c:formatCode>General</c:formatCode>
                <c:ptCount val="152"/>
                <c:pt idx="0">
                  <c:v>47</c:v>
                </c:pt>
                <c:pt idx="1">
                  <c:v>116</c:v>
                </c:pt>
                <c:pt idx="2">
                  <c:v>9.7000000000000011</c:v>
                </c:pt>
                <c:pt idx="3">
                  <c:v>8</c:v>
                </c:pt>
                <c:pt idx="4">
                  <c:v>2.6</c:v>
                </c:pt>
                <c:pt idx="5">
                  <c:v>25.2</c:v>
                </c:pt>
                <c:pt idx="6">
                  <c:v>24.4</c:v>
                </c:pt>
                <c:pt idx="7">
                  <c:v>9.5</c:v>
                </c:pt>
                <c:pt idx="8">
                  <c:v>5.2</c:v>
                </c:pt>
                <c:pt idx="9">
                  <c:v>11.9</c:v>
                </c:pt>
                <c:pt idx="10">
                  <c:v>3.8</c:v>
                </c:pt>
                <c:pt idx="11">
                  <c:v>4</c:v>
                </c:pt>
                <c:pt idx="12">
                  <c:v>2.1</c:v>
                </c:pt>
                <c:pt idx="13">
                  <c:v>4.2</c:v>
                </c:pt>
                <c:pt idx="14">
                  <c:v>1.9000000000000001</c:v>
                </c:pt>
                <c:pt idx="15">
                  <c:v>7.2</c:v>
                </c:pt>
                <c:pt idx="16">
                  <c:v>4.2</c:v>
                </c:pt>
                <c:pt idx="17">
                  <c:v>9</c:v>
                </c:pt>
                <c:pt idx="18">
                  <c:v>0.88</c:v>
                </c:pt>
                <c:pt idx="19">
                  <c:v>13.5</c:v>
                </c:pt>
                <c:pt idx="20">
                  <c:v>4.5999999999999996</c:v>
                </c:pt>
                <c:pt idx="21">
                  <c:v>20.7</c:v>
                </c:pt>
                <c:pt idx="22">
                  <c:v>10.6</c:v>
                </c:pt>
                <c:pt idx="23">
                  <c:v>17.600000000000001</c:v>
                </c:pt>
                <c:pt idx="24">
                  <c:v>21.8</c:v>
                </c:pt>
                <c:pt idx="25">
                  <c:v>4.5</c:v>
                </c:pt>
                <c:pt idx="26">
                  <c:v>2.2000000000000002</c:v>
                </c:pt>
                <c:pt idx="27">
                  <c:v>9.8000000000000007</c:v>
                </c:pt>
                <c:pt idx="28">
                  <c:v>0.2</c:v>
                </c:pt>
                <c:pt idx="29">
                  <c:v>6.5</c:v>
                </c:pt>
                <c:pt idx="30">
                  <c:v>5</c:v>
                </c:pt>
                <c:pt idx="31">
                  <c:v>4.9000000000000004</c:v>
                </c:pt>
                <c:pt idx="32">
                  <c:v>86.2</c:v>
                </c:pt>
                <c:pt idx="33">
                  <c:v>10.1</c:v>
                </c:pt>
                <c:pt idx="34">
                  <c:v>4</c:v>
                </c:pt>
                <c:pt idx="35">
                  <c:v>5.9</c:v>
                </c:pt>
                <c:pt idx="36">
                  <c:v>5.4</c:v>
                </c:pt>
                <c:pt idx="37">
                  <c:v>3.9</c:v>
                </c:pt>
                <c:pt idx="38">
                  <c:v>2.9</c:v>
                </c:pt>
                <c:pt idx="39">
                  <c:v>2</c:v>
                </c:pt>
                <c:pt idx="40">
                  <c:v>3.9</c:v>
                </c:pt>
                <c:pt idx="41">
                  <c:v>10</c:v>
                </c:pt>
                <c:pt idx="42">
                  <c:v>12.5</c:v>
                </c:pt>
                <c:pt idx="43">
                  <c:v>2.4</c:v>
                </c:pt>
                <c:pt idx="44">
                  <c:v>19.3</c:v>
                </c:pt>
                <c:pt idx="45">
                  <c:v>4</c:v>
                </c:pt>
                <c:pt idx="46">
                  <c:v>5.9</c:v>
                </c:pt>
                <c:pt idx="47">
                  <c:v>3.9</c:v>
                </c:pt>
                <c:pt idx="48">
                  <c:v>12.3</c:v>
                </c:pt>
                <c:pt idx="49">
                  <c:v>0.60000000000000064</c:v>
                </c:pt>
                <c:pt idx="50">
                  <c:v>13.9</c:v>
                </c:pt>
                <c:pt idx="51">
                  <c:v>4.0999999999999996</c:v>
                </c:pt>
                <c:pt idx="52">
                  <c:v>5.8</c:v>
                </c:pt>
                <c:pt idx="53">
                  <c:v>8.2000000000000011</c:v>
                </c:pt>
                <c:pt idx="54">
                  <c:v>1.4</c:v>
                </c:pt>
                <c:pt idx="55">
                  <c:v>20</c:v>
                </c:pt>
                <c:pt idx="56">
                  <c:v>16.3</c:v>
                </c:pt>
                <c:pt idx="57">
                  <c:v>16.3</c:v>
                </c:pt>
                <c:pt idx="58">
                  <c:v>11.4</c:v>
                </c:pt>
                <c:pt idx="59">
                  <c:v>2.2999999999999998</c:v>
                </c:pt>
                <c:pt idx="60">
                  <c:v>17</c:v>
                </c:pt>
                <c:pt idx="61">
                  <c:v>3.4</c:v>
                </c:pt>
                <c:pt idx="62">
                  <c:v>9.1</c:v>
                </c:pt>
                <c:pt idx="63">
                  <c:v>11.6</c:v>
                </c:pt>
                <c:pt idx="64">
                  <c:v>3.3</c:v>
                </c:pt>
                <c:pt idx="65">
                  <c:v>18.600000000000001</c:v>
                </c:pt>
                <c:pt idx="66">
                  <c:v>13.2</c:v>
                </c:pt>
                <c:pt idx="67">
                  <c:v>8</c:v>
                </c:pt>
                <c:pt idx="68">
                  <c:v>1.6</c:v>
                </c:pt>
                <c:pt idx="69">
                  <c:v>5.4</c:v>
                </c:pt>
                <c:pt idx="70">
                  <c:v>9.8000000000000007</c:v>
                </c:pt>
                <c:pt idx="71">
                  <c:v>11.7</c:v>
                </c:pt>
                <c:pt idx="72">
                  <c:v>3.9</c:v>
                </c:pt>
                <c:pt idx="73">
                  <c:v>1.6</c:v>
                </c:pt>
                <c:pt idx="74">
                  <c:v>4.0999999999999996</c:v>
                </c:pt>
                <c:pt idx="75">
                  <c:v>3.5</c:v>
                </c:pt>
                <c:pt idx="76">
                  <c:v>18</c:v>
                </c:pt>
                <c:pt idx="77">
                  <c:v>10.200000000000001</c:v>
                </c:pt>
                <c:pt idx="78">
                  <c:v>5.2</c:v>
                </c:pt>
                <c:pt idx="79">
                  <c:v>4.5999999999999996</c:v>
                </c:pt>
                <c:pt idx="80">
                  <c:v>12.3</c:v>
                </c:pt>
                <c:pt idx="81">
                  <c:v>23</c:v>
                </c:pt>
                <c:pt idx="82">
                  <c:v>3.4</c:v>
                </c:pt>
                <c:pt idx="83">
                  <c:v>5.2</c:v>
                </c:pt>
                <c:pt idx="84">
                  <c:v>2.5</c:v>
                </c:pt>
                <c:pt idx="85">
                  <c:v>3</c:v>
                </c:pt>
                <c:pt idx="86">
                  <c:v>13.8</c:v>
                </c:pt>
                <c:pt idx="87">
                  <c:v>3.9</c:v>
                </c:pt>
                <c:pt idx="88">
                  <c:v>20.5</c:v>
                </c:pt>
                <c:pt idx="89">
                  <c:v>0.2</c:v>
                </c:pt>
                <c:pt idx="90">
                  <c:v>14.4</c:v>
                </c:pt>
                <c:pt idx="91">
                  <c:v>10.3</c:v>
                </c:pt>
                <c:pt idx="92">
                  <c:v>15.4</c:v>
                </c:pt>
                <c:pt idx="93">
                  <c:v>13.5</c:v>
                </c:pt>
                <c:pt idx="94">
                  <c:v>4.5</c:v>
                </c:pt>
                <c:pt idx="95">
                  <c:v>0.2</c:v>
                </c:pt>
                <c:pt idx="96">
                  <c:v>8.5</c:v>
                </c:pt>
                <c:pt idx="97">
                  <c:v>2.8</c:v>
                </c:pt>
                <c:pt idx="98">
                  <c:v>22.4</c:v>
                </c:pt>
                <c:pt idx="99">
                  <c:v>22.3</c:v>
                </c:pt>
                <c:pt idx="100">
                  <c:v>7.3</c:v>
                </c:pt>
                <c:pt idx="101">
                  <c:v>20.8</c:v>
                </c:pt>
                <c:pt idx="102">
                  <c:v>3.8</c:v>
                </c:pt>
                <c:pt idx="103">
                  <c:v>4.9000000000000004</c:v>
                </c:pt>
                <c:pt idx="104">
                  <c:v>6.4</c:v>
                </c:pt>
                <c:pt idx="105">
                  <c:v>6</c:v>
                </c:pt>
                <c:pt idx="106">
                  <c:v>23.4</c:v>
                </c:pt>
                <c:pt idx="107">
                  <c:v>2.2999999999999998</c:v>
                </c:pt>
                <c:pt idx="108">
                  <c:v>3.5</c:v>
                </c:pt>
                <c:pt idx="109">
                  <c:v>13.8</c:v>
                </c:pt>
                <c:pt idx="110">
                  <c:v>4</c:v>
                </c:pt>
                <c:pt idx="111">
                  <c:v>4.7</c:v>
                </c:pt>
                <c:pt idx="112">
                  <c:v>6.7</c:v>
                </c:pt>
                <c:pt idx="113">
                  <c:v>13.5</c:v>
                </c:pt>
                <c:pt idx="114">
                  <c:v>17.399999999999999</c:v>
                </c:pt>
                <c:pt idx="115">
                  <c:v>18.100000000000001</c:v>
                </c:pt>
                <c:pt idx="116">
                  <c:v>1.2</c:v>
                </c:pt>
                <c:pt idx="117">
                  <c:v>5.0999999999999996</c:v>
                </c:pt>
                <c:pt idx="118">
                  <c:v>3.7</c:v>
                </c:pt>
                <c:pt idx="119">
                  <c:v>1.9000000000000001</c:v>
                </c:pt>
                <c:pt idx="120">
                  <c:v>13.4</c:v>
                </c:pt>
                <c:pt idx="121">
                  <c:v>18.100000000000001</c:v>
                </c:pt>
                <c:pt idx="122">
                  <c:v>12</c:v>
                </c:pt>
                <c:pt idx="123">
                  <c:v>9.5</c:v>
                </c:pt>
                <c:pt idx="124">
                  <c:v>16.5</c:v>
                </c:pt>
                <c:pt idx="125">
                  <c:v>8.3000000000000007</c:v>
                </c:pt>
                <c:pt idx="126">
                  <c:v>18.2</c:v>
                </c:pt>
                <c:pt idx="127">
                  <c:v>5.6</c:v>
                </c:pt>
                <c:pt idx="128">
                  <c:v>15.2</c:v>
                </c:pt>
                <c:pt idx="129">
                  <c:v>7.3</c:v>
                </c:pt>
                <c:pt idx="130">
                  <c:v>15.6</c:v>
                </c:pt>
                <c:pt idx="131">
                  <c:v>7.8</c:v>
                </c:pt>
                <c:pt idx="132">
                  <c:v>1.8</c:v>
                </c:pt>
                <c:pt idx="133">
                  <c:v>9.6</c:v>
                </c:pt>
                <c:pt idx="134">
                  <c:v>10.200000000000001</c:v>
                </c:pt>
                <c:pt idx="135">
                  <c:v>1.8</c:v>
                </c:pt>
                <c:pt idx="136">
                  <c:v>7.9</c:v>
                </c:pt>
                <c:pt idx="137">
                  <c:v>12.1</c:v>
                </c:pt>
                <c:pt idx="138">
                  <c:v>9.2000000000000011</c:v>
                </c:pt>
                <c:pt idx="139">
                  <c:v>5.2</c:v>
                </c:pt>
                <c:pt idx="140">
                  <c:v>15.2</c:v>
                </c:pt>
                <c:pt idx="141">
                  <c:v>15</c:v>
                </c:pt>
                <c:pt idx="142">
                  <c:v>6.2</c:v>
                </c:pt>
                <c:pt idx="143">
                  <c:v>0.2</c:v>
                </c:pt>
                <c:pt idx="144">
                  <c:v>14.7</c:v>
                </c:pt>
                <c:pt idx="145">
                  <c:v>13.7</c:v>
                </c:pt>
                <c:pt idx="146">
                  <c:v>27.7</c:v>
                </c:pt>
                <c:pt idx="147">
                  <c:v>8.1</c:v>
                </c:pt>
                <c:pt idx="148">
                  <c:v>5.3</c:v>
                </c:pt>
                <c:pt idx="149">
                  <c:v>2.4</c:v>
                </c:pt>
                <c:pt idx="150">
                  <c:v>1.9000000000000001</c:v>
                </c:pt>
                <c:pt idx="151">
                  <c:v>2.7</c:v>
                </c:pt>
              </c:numCache>
            </c:numRef>
          </c:yVal>
          <c:extLst xmlns:c16r2="http://schemas.microsoft.com/office/drawing/2015/06/chart">
            <c:ext xmlns:c16="http://schemas.microsoft.com/office/drawing/2014/chart" uri="{C3380CC4-5D6E-409C-BE32-E72D297353CC}">
              <c16:uniqueId val="{00000000-A31F-4DF1-91E4-C1EDFCD2A207}"/>
            </c:ext>
          </c:extLst>
        </c:ser>
        <c:ser>
          <c:idx val="1"/>
          <c:order val="1"/>
          <c:tx>
            <c:strRef>
              <c:f>'Почва-Секторы'!$D$1</c:f>
              <c:strCache>
                <c:ptCount val="1"/>
                <c:pt idx="0">
                  <c:v>90Sr-почва , Бк/кг</c:v>
                </c:pt>
              </c:strCache>
            </c:strRef>
          </c:tx>
          <c:spPr>
            <a:ln w="28575">
              <a:noFill/>
            </a:ln>
          </c:spPr>
          <c:marker>
            <c:spPr>
              <a:solidFill>
                <a:srgbClr val="00B0F0"/>
              </a:solidFill>
            </c:spPr>
          </c:marker>
          <c:xVal>
            <c:numRef>
              <c:f>'Почва-Секторы'!$B$297:$B$448</c:f>
              <c:numCache>
                <c:formatCode>General</c:formatCode>
                <c:ptCount val="152"/>
                <c:pt idx="0">
                  <c:v>3</c:v>
                </c:pt>
                <c:pt idx="1">
                  <c:v>3</c:v>
                </c:pt>
                <c:pt idx="2">
                  <c:v>6.5</c:v>
                </c:pt>
                <c:pt idx="3">
                  <c:v>7</c:v>
                </c:pt>
                <c:pt idx="4">
                  <c:v>7</c:v>
                </c:pt>
                <c:pt idx="5">
                  <c:v>7</c:v>
                </c:pt>
                <c:pt idx="6">
                  <c:v>7</c:v>
                </c:pt>
                <c:pt idx="7">
                  <c:v>7.5</c:v>
                </c:pt>
                <c:pt idx="8">
                  <c:v>7.5</c:v>
                </c:pt>
                <c:pt idx="9">
                  <c:v>7.5</c:v>
                </c:pt>
                <c:pt idx="10">
                  <c:v>12.5</c:v>
                </c:pt>
                <c:pt idx="11">
                  <c:v>15</c:v>
                </c:pt>
                <c:pt idx="12">
                  <c:v>16</c:v>
                </c:pt>
                <c:pt idx="13">
                  <c:v>16</c:v>
                </c:pt>
                <c:pt idx="14">
                  <c:v>16</c:v>
                </c:pt>
                <c:pt idx="15">
                  <c:v>16</c:v>
                </c:pt>
                <c:pt idx="16">
                  <c:v>16</c:v>
                </c:pt>
                <c:pt idx="17">
                  <c:v>16</c:v>
                </c:pt>
                <c:pt idx="18">
                  <c:v>16</c:v>
                </c:pt>
                <c:pt idx="19">
                  <c:v>17</c:v>
                </c:pt>
                <c:pt idx="20">
                  <c:v>17</c:v>
                </c:pt>
                <c:pt idx="21">
                  <c:v>17</c:v>
                </c:pt>
                <c:pt idx="22">
                  <c:v>17</c:v>
                </c:pt>
                <c:pt idx="23">
                  <c:v>17</c:v>
                </c:pt>
                <c:pt idx="24">
                  <c:v>17</c:v>
                </c:pt>
                <c:pt idx="25">
                  <c:v>17</c:v>
                </c:pt>
                <c:pt idx="26">
                  <c:v>17</c:v>
                </c:pt>
                <c:pt idx="27">
                  <c:v>17</c:v>
                </c:pt>
                <c:pt idx="28">
                  <c:v>17.5</c:v>
                </c:pt>
                <c:pt idx="29">
                  <c:v>17.5</c:v>
                </c:pt>
                <c:pt idx="30">
                  <c:v>17.5</c:v>
                </c:pt>
                <c:pt idx="31">
                  <c:v>17.5</c:v>
                </c:pt>
                <c:pt idx="32">
                  <c:v>17.5</c:v>
                </c:pt>
                <c:pt idx="33">
                  <c:v>17.5</c:v>
                </c:pt>
                <c:pt idx="34">
                  <c:v>17.5</c:v>
                </c:pt>
                <c:pt idx="35">
                  <c:v>18</c:v>
                </c:pt>
                <c:pt idx="36">
                  <c:v>18</c:v>
                </c:pt>
                <c:pt idx="37">
                  <c:v>18</c:v>
                </c:pt>
                <c:pt idx="38">
                  <c:v>18</c:v>
                </c:pt>
                <c:pt idx="39">
                  <c:v>18</c:v>
                </c:pt>
                <c:pt idx="40">
                  <c:v>18</c:v>
                </c:pt>
                <c:pt idx="41">
                  <c:v>18</c:v>
                </c:pt>
                <c:pt idx="42">
                  <c:v>18</c:v>
                </c:pt>
                <c:pt idx="43">
                  <c:v>18</c:v>
                </c:pt>
                <c:pt idx="44">
                  <c:v>18</c:v>
                </c:pt>
                <c:pt idx="45">
                  <c:v>18</c:v>
                </c:pt>
                <c:pt idx="46">
                  <c:v>19</c:v>
                </c:pt>
                <c:pt idx="47">
                  <c:v>19</c:v>
                </c:pt>
                <c:pt idx="48">
                  <c:v>19</c:v>
                </c:pt>
                <c:pt idx="49">
                  <c:v>19</c:v>
                </c:pt>
                <c:pt idx="50">
                  <c:v>19</c:v>
                </c:pt>
                <c:pt idx="51">
                  <c:v>20</c:v>
                </c:pt>
                <c:pt idx="52">
                  <c:v>20</c:v>
                </c:pt>
                <c:pt idx="53">
                  <c:v>20</c:v>
                </c:pt>
                <c:pt idx="54">
                  <c:v>20</c:v>
                </c:pt>
                <c:pt idx="55">
                  <c:v>20</c:v>
                </c:pt>
                <c:pt idx="56">
                  <c:v>20</c:v>
                </c:pt>
                <c:pt idx="57">
                  <c:v>21</c:v>
                </c:pt>
                <c:pt idx="58">
                  <c:v>21</c:v>
                </c:pt>
                <c:pt idx="59">
                  <c:v>21</c:v>
                </c:pt>
                <c:pt idx="60">
                  <c:v>21.5</c:v>
                </c:pt>
                <c:pt idx="61">
                  <c:v>22</c:v>
                </c:pt>
                <c:pt idx="62">
                  <c:v>22</c:v>
                </c:pt>
                <c:pt idx="63">
                  <c:v>22</c:v>
                </c:pt>
                <c:pt idx="64">
                  <c:v>22</c:v>
                </c:pt>
                <c:pt idx="65">
                  <c:v>22</c:v>
                </c:pt>
                <c:pt idx="66">
                  <c:v>22.5</c:v>
                </c:pt>
                <c:pt idx="67">
                  <c:v>22.5</c:v>
                </c:pt>
                <c:pt idx="68">
                  <c:v>22.5</c:v>
                </c:pt>
                <c:pt idx="69">
                  <c:v>22.5</c:v>
                </c:pt>
                <c:pt idx="70">
                  <c:v>22.5</c:v>
                </c:pt>
                <c:pt idx="71">
                  <c:v>22.5</c:v>
                </c:pt>
                <c:pt idx="72">
                  <c:v>22.5</c:v>
                </c:pt>
                <c:pt idx="73">
                  <c:v>23</c:v>
                </c:pt>
                <c:pt idx="74">
                  <c:v>23</c:v>
                </c:pt>
                <c:pt idx="75">
                  <c:v>23</c:v>
                </c:pt>
                <c:pt idx="76">
                  <c:v>23</c:v>
                </c:pt>
                <c:pt idx="77">
                  <c:v>23</c:v>
                </c:pt>
                <c:pt idx="78">
                  <c:v>24</c:v>
                </c:pt>
                <c:pt idx="79">
                  <c:v>24</c:v>
                </c:pt>
                <c:pt idx="80">
                  <c:v>24</c:v>
                </c:pt>
                <c:pt idx="81">
                  <c:v>24</c:v>
                </c:pt>
                <c:pt idx="82">
                  <c:v>24.5</c:v>
                </c:pt>
                <c:pt idx="83">
                  <c:v>25</c:v>
                </c:pt>
                <c:pt idx="84">
                  <c:v>25</c:v>
                </c:pt>
                <c:pt idx="85">
                  <c:v>25</c:v>
                </c:pt>
                <c:pt idx="86">
                  <c:v>25</c:v>
                </c:pt>
                <c:pt idx="87">
                  <c:v>25</c:v>
                </c:pt>
                <c:pt idx="88">
                  <c:v>25</c:v>
                </c:pt>
                <c:pt idx="89">
                  <c:v>25</c:v>
                </c:pt>
                <c:pt idx="90">
                  <c:v>25</c:v>
                </c:pt>
                <c:pt idx="91">
                  <c:v>25</c:v>
                </c:pt>
                <c:pt idx="92">
                  <c:v>25</c:v>
                </c:pt>
                <c:pt idx="93">
                  <c:v>25</c:v>
                </c:pt>
                <c:pt idx="94">
                  <c:v>26</c:v>
                </c:pt>
                <c:pt idx="95">
                  <c:v>26</c:v>
                </c:pt>
                <c:pt idx="96">
                  <c:v>26</c:v>
                </c:pt>
                <c:pt idx="97">
                  <c:v>26</c:v>
                </c:pt>
                <c:pt idx="98">
                  <c:v>26</c:v>
                </c:pt>
                <c:pt idx="99">
                  <c:v>26</c:v>
                </c:pt>
                <c:pt idx="100">
                  <c:v>26</c:v>
                </c:pt>
                <c:pt idx="101">
                  <c:v>26.5</c:v>
                </c:pt>
                <c:pt idx="102">
                  <c:v>27</c:v>
                </c:pt>
                <c:pt idx="103">
                  <c:v>27</c:v>
                </c:pt>
                <c:pt idx="104">
                  <c:v>27</c:v>
                </c:pt>
                <c:pt idx="105">
                  <c:v>27</c:v>
                </c:pt>
                <c:pt idx="106">
                  <c:v>27</c:v>
                </c:pt>
                <c:pt idx="107">
                  <c:v>27</c:v>
                </c:pt>
                <c:pt idx="108">
                  <c:v>27.5</c:v>
                </c:pt>
                <c:pt idx="109">
                  <c:v>27.5</c:v>
                </c:pt>
                <c:pt idx="110">
                  <c:v>28</c:v>
                </c:pt>
                <c:pt idx="111">
                  <c:v>28</c:v>
                </c:pt>
                <c:pt idx="112">
                  <c:v>28</c:v>
                </c:pt>
                <c:pt idx="113">
                  <c:v>28</c:v>
                </c:pt>
                <c:pt idx="114">
                  <c:v>28</c:v>
                </c:pt>
                <c:pt idx="115">
                  <c:v>28</c:v>
                </c:pt>
                <c:pt idx="116">
                  <c:v>29</c:v>
                </c:pt>
                <c:pt idx="117">
                  <c:v>29</c:v>
                </c:pt>
                <c:pt idx="118">
                  <c:v>29</c:v>
                </c:pt>
                <c:pt idx="119">
                  <c:v>29</c:v>
                </c:pt>
                <c:pt idx="120">
                  <c:v>29</c:v>
                </c:pt>
                <c:pt idx="121">
                  <c:v>29</c:v>
                </c:pt>
                <c:pt idx="122">
                  <c:v>29</c:v>
                </c:pt>
                <c:pt idx="123">
                  <c:v>29</c:v>
                </c:pt>
                <c:pt idx="124">
                  <c:v>29</c:v>
                </c:pt>
                <c:pt idx="125">
                  <c:v>29</c:v>
                </c:pt>
                <c:pt idx="126">
                  <c:v>29</c:v>
                </c:pt>
                <c:pt idx="127">
                  <c:v>29</c:v>
                </c:pt>
                <c:pt idx="128">
                  <c:v>29</c:v>
                </c:pt>
                <c:pt idx="129">
                  <c:v>29</c:v>
                </c:pt>
                <c:pt idx="130">
                  <c:v>29</c:v>
                </c:pt>
                <c:pt idx="131">
                  <c:v>29</c:v>
                </c:pt>
                <c:pt idx="132">
                  <c:v>30</c:v>
                </c:pt>
                <c:pt idx="133">
                  <c:v>30</c:v>
                </c:pt>
                <c:pt idx="134">
                  <c:v>30</c:v>
                </c:pt>
                <c:pt idx="135">
                  <c:v>30</c:v>
                </c:pt>
                <c:pt idx="136">
                  <c:v>30</c:v>
                </c:pt>
                <c:pt idx="137">
                  <c:v>30</c:v>
                </c:pt>
                <c:pt idx="138">
                  <c:v>30</c:v>
                </c:pt>
                <c:pt idx="139">
                  <c:v>30</c:v>
                </c:pt>
                <c:pt idx="140">
                  <c:v>30</c:v>
                </c:pt>
                <c:pt idx="141">
                  <c:v>30</c:v>
                </c:pt>
                <c:pt idx="142">
                  <c:v>30</c:v>
                </c:pt>
                <c:pt idx="143">
                  <c:v>30</c:v>
                </c:pt>
                <c:pt idx="144">
                  <c:v>30</c:v>
                </c:pt>
                <c:pt idx="145">
                  <c:v>30</c:v>
                </c:pt>
                <c:pt idx="146">
                  <c:v>30</c:v>
                </c:pt>
                <c:pt idx="147">
                  <c:v>31</c:v>
                </c:pt>
                <c:pt idx="148">
                  <c:v>31</c:v>
                </c:pt>
                <c:pt idx="149">
                  <c:v>31</c:v>
                </c:pt>
                <c:pt idx="150">
                  <c:v>32</c:v>
                </c:pt>
                <c:pt idx="151">
                  <c:v>32</c:v>
                </c:pt>
              </c:numCache>
            </c:numRef>
          </c:xVal>
          <c:yVal>
            <c:numRef>
              <c:f>'Почва-Секторы'!$D$297:$D$448</c:f>
              <c:numCache>
                <c:formatCode>General</c:formatCode>
                <c:ptCount val="152"/>
                <c:pt idx="0" formatCode="0.00">
                  <c:v>11.59742633409847</c:v>
                </c:pt>
                <c:pt idx="2">
                  <c:v>2.7</c:v>
                </c:pt>
                <c:pt idx="6">
                  <c:v>3.07</c:v>
                </c:pt>
                <c:pt idx="38">
                  <c:v>1.46</c:v>
                </c:pt>
                <c:pt idx="83" formatCode="0.00">
                  <c:v>1.3542609014196343</c:v>
                </c:pt>
                <c:pt idx="132">
                  <c:v>0.82000000000000062</c:v>
                </c:pt>
              </c:numCache>
            </c:numRef>
          </c:yVal>
          <c:extLst xmlns:c16r2="http://schemas.microsoft.com/office/drawing/2015/06/chart">
            <c:ext xmlns:c16="http://schemas.microsoft.com/office/drawing/2014/chart" uri="{C3380CC4-5D6E-409C-BE32-E72D297353CC}">
              <c16:uniqueId val="{00000001-A31F-4DF1-91E4-C1EDFCD2A207}"/>
            </c:ext>
          </c:extLst>
        </c:ser>
        <c:ser>
          <c:idx val="2"/>
          <c:order val="2"/>
          <c:tx>
            <c:strRef>
              <c:f>'Почва-Секторы'!$E$1</c:f>
              <c:strCache>
                <c:ptCount val="1"/>
                <c:pt idx="0">
                  <c:v>Расчет</c:v>
                </c:pt>
              </c:strCache>
            </c:strRef>
          </c:tx>
          <c:spPr>
            <a:ln w="25400">
              <a:solidFill>
                <a:sysClr val="windowText" lastClr="000000"/>
              </a:solidFill>
            </a:ln>
          </c:spPr>
          <c:marker>
            <c:symbol val="none"/>
          </c:marker>
          <c:xVal>
            <c:numRef>
              <c:f>'Почва-Секторы'!$B$297:$B$448</c:f>
              <c:numCache>
                <c:formatCode>General</c:formatCode>
                <c:ptCount val="152"/>
                <c:pt idx="0">
                  <c:v>3</c:v>
                </c:pt>
                <c:pt idx="1">
                  <c:v>3</c:v>
                </c:pt>
                <c:pt idx="2">
                  <c:v>6.5</c:v>
                </c:pt>
                <c:pt idx="3">
                  <c:v>7</c:v>
                </c:pt>
                <c:pt idx="4">
                  <c:v>7</c:v>
                </c:pt>
                <c:pt idx="5">
                  <c:v>7</c:v>
                </c:pt>
                <c:pt idx="6">
                  <c:v>7</c:v>
                </c:pt>
                <c:pt idx="7">
                  <c:v>7.5</c:v>
                </c:pt>
                <c:pt idx="8">
                  <c:v>7.5</c:v>
                </c:pt>
                <c:pt idx="9">
                  <c:v>7.5</c:v>
                </c:pt>
                <c:pt idx="10">
                  <c:v>12.5</c:v>
                </c:pt>
                <c:pt idx="11">
                  <c:v>15</c:v>
                </c:pt>
                <c:pt idx="12">
                  <c:v>16</c:v>
                </c:pt>
                <c:pt idx="13">
                  <c:v>16</c:v>
                </c:pt>
                <c:pt idx="14">
                  <c:v>16</c:v>
                </c:pt>
                <c:pt idx="15">
                  <c:v>16</c:v>
                </c:pt>
                <c:pt idx="16">
                  <c:v>16</c:v>
                </c:pt>
                <c:pt idx="17">
                  <c:v>16</c:v>
                </c:pt>
                <c:pt idx="18">
                  <c:v>16</c:v>
                </c:pt>
                <c:pt idx="19">
                  <c:v>17</c:v>
                </c:pt>
                <c:pt idx="20">
                  <c:v>17</c:v>
                </c:pt>
                <c:pt idx="21">
                  <c:v>17</c:v>
                </c:pt>
                <c:pt idx="22">
                  <c:v>17</c:v>
                </c:pt>
                <c:pt idx="23">
                  <c:v>17</c:v>
                </c:pt>
                <c:pt idx="24">
                  <c:v>17</c:v>
                </c:pt>
                <c:pt idx="25">
                  <c:v>17</c:v>
                </c:pt>
                <c:pt idx="26">
                  <c:v>17</c:v>
                </c:pt>
                <c:pt idx="27">
                  <c:v>17</c:v>
                </c:pt>
                <c:pt idx="28">
                  <c:v>17.5</c:v>
                </c:pt>
                <c:pt idx="29">
                  <c:v>17.5</c:v>
                </c:pt>
                <c:pt idx="30">
                  <c:v>17.5</c:v>
                </c:pt>
                <c:pt idx="31">
                  <c:v>17.5</c:v>
                </c:pt>
                <c:pt idx="32">
                  <c:v>17.5</c:v>
                </c:pt>
                <c:pt idx="33">
                  <c:v>17.5</c:v>
                </c:pt>
                <c:pt idx="34">
                  <c:v>17.5</c:v>
                </c:pt>
                <c:pt idx="35">
                  <c:v>18</c:v>
                </c:pt>
                <c:pt idx="36">
                  <c:v>18</c:v>
                </c:pt>
                <c:pt idx="37">
                  <c:v>18</c:v>
                </c:pt>
                <c:pt idx="38">
                  <c:v>18</c:v>
                </c:pt>
                <c:pt idx="39">
                  <c:v>18</c:v>
                </c:pt>
                <c:pt idx="40">
                  <c:v>18</c:v>
                </c:pt>
                <c:pt idx="41">
                  <c:v>18</c:v>
                </c:pt>
                <c:pt idx="42">
                  <c:v>18</c:v>
                </c:pt>
                <c:pt idx="43">
                  <c:v>18</c:v>
                </c:pt>
                <c:pt idx="44">
                  <c:v>18</c:v>
                </c:pt>
                <c:pt idx="45">
                  <c:v>18</c:v>
                </c:pt>
                <c:pt idx="46">
                  <c:v>19</c:v>
                </c:pt>
                <c:pt idx="47">
                  <c:v>19</c:v>
                </c:pt>
                <c:pt idx="48">
                  <c:v>19</c:v>
                </c:pt>
                <c:pt idx="49">
                  <c:v>19</c:v>
                </c:pt>
                <c:pt idx="50">
                  <c:v>19</c:v>
                </c:pt>
                <c:pt idx="51">
                  <c:v>20</c:v>
                </c:pt>
                <c:pt idx="52">
                  <c:v>20</c:v>
                </c:pt>
                <c:pt idx="53">
                  <c:v>20</c:v>
                </c:pt>
                <c:pt idx="54">
                  <c:v>20</c:v>
                </c:pt>
                <c:pt idx="55">
                  <c:v>20</c:v>
                </c:pt>
                <c:pt idx="56">
                  <c:v>20</c:v>
                </c:pt>
                <c:pt idx="57">
                  <c:v>21</c:v>
                </c:pt>
                <c:pt idx="58">
                  <c:v>21</c:v>
                </c:pt>
                <c:pt idx="59">
                  <c:v>21</c:v>
                </c:pt>
                <c:pt idx="60">
                  <c:v>21.5</c:v>
                </c:pt>
                <c:pt idx="61">
                  <c:v>22</c:v>
                </c:pt>
                <c:pt idx="62">
                  <c:v>22</c:v>
                </c:pt>
                <c:pt idx="63">
                  <c:v>22</c:v>
                </c:pt>
                <c:pt idx="64">
                  <c:v>22</c:v>
                </c:pt>
                <c:pt idx="65">
                  <c:v>22</c:v>
                </c:pt>
                <c:pt idx="66">
                  <c:v>22.5</c:v>
                </c:pt>
                <c:pt idx="67">
                  <c:v>22.5</c:v>
                </c:pt>
                <c:pt idx="68">
                  <c:v>22.5</c:v>
                </c:pt>
                <c:pt idx="69">
                  <c:v>22.5</c:v>
                </c:pt>
                <c:pt idx="70">
                  <c:v>22.5</c:v>
                </c:pt>
                <c:pt idx="71">
                  <c:v>22.5</c:v>
                </c:pt>
                <c:pt idx="72">
                  <c:v>22.5</c:v>
                </c:pt>
                <c:pt idx="73">
                  <c:v>23</c:v>
                </c:pt>
                <c:pt idx="74">
                  <c:v>23</c:v>
                </c:pt>
                <c:pt idx="75">
                  <c:v>23</c:v>
                </c:pt>
                <c:pt idx="76">
                  <c:v>23</c:v>
                </c:pt>
                <c:pt idx="77">
                  <c:v>23</c:v>
                </c:pt>
                <c:pt idx="78">
                  <c:v>24</c:v>
                </c:pt>
                <c:pt idx="79">
                  <c:v>24</c:v>
                </c:pt>
                <c:pt idx="80">
                  <c:v>24</c:v>
                </c:pt>
                <c:pt idx="81">
                  <c:v>24</c:v>
                </c:pt>
                <c:pt idx="82">
                  <c:v>24.5</c:v>
                </c:pt>
                <c:pt idx="83">
                  <c:v>25</c:v>
                </c:pt>
                <c:pt idx="84">
                  <c:v>25</c:v>
                </c:pt>
                <c:pt idx="85">
                  <c:v>25</c:v>
                </c:pt>
                <c:pt idx="86">
                  <c:v>25</c:v>
                </c:pt>
                <c:pt idx="87">
                  <c:v>25</c:v>
                </c:pt>
                <c:pt idx="88">
                  <c:v>25</c:v>
                </c:pt>
                <c:pt idx="89">
                  <c:v>25</c:v>
                </c:pt>
                <c:pt idx="90">
                  <c:v>25</c:v>
                </c:pt>
                <c:pt idx="91">
                  <c:v>25</c:v>
                </c:pt>
                <c:pt idx="92">
                  <c:v>25</c:v>
                </c:pt>
                <c:pt idx="93">
                  <c:v>25</c:v>
                </c:pt>
                <c:pt idx="94">
                  <c:v>26</c:v>
                </c:pt>
                <c:pt idx="95">
                  <c:v>26</c:v>
                </c:pt>
                <c:pt idx="96">
                  <c:v>26</c:v>
                </c:pt>
                <c:pt idx="97">
                  <c:v>26</c:v>
                </c:pt>
                <c:pt idx="98">
                  <c:v>26</c:v>
                </c:pt>
                <c:pt idx="99">
                  <c:v>26</c:v>
                </c:pt>
                <c:pt idx="100">
                  <c:v>26</c:v>
                </c:pt>
                <c:pt idx="101">
                  <c:v>26.5</c:v>
                </c:pt>
                <c:pt idx="102">
                  <c:v>27</c:v>
                </c:pt>
                <c:pt idx="103">
                  <c:v>27</c:v>
                </c:pt>
                <c:pt idx="104">
                  <c:v>27</c:v>
                </c:pt>
                <c:pt idx="105">
                  <c:v>27</c:v>
                </c:pt>
                <c:pt idx="106">
                  <c:v>27</c:v>
                </c:pt>
                <c:pt idx="107">
                  <c:v>27</c:v>
                </c:pt>
                <c:pt idx="108">
                  <c:v>27.5</c:v>
                </c:pt>
                <c:pt idx="109">
                  <c:v>27.5</c:v>
                </c:pt>
                <c:pt idx="110">
                  <c:v>28</c:v>
                </c:pt>
                <c:pt idx="111">
                  <c:v>28</c:v>
                </c:pt>
                <c:pt idx="112">
                  <c:v>28</c:v>
                </c:pt>
                <c:pt idx="113">
                  <c:v>28</c:v>
                </c:pt>
                <c:pt idx="114">
                  <c:v>28</c:v>
                </c:pt>
                <c:pt idx="115">
                  <c:v>28</c:v>
                </c:pt>
                <c:pt idx="116">
                  <c:v>29</c:v>
                </c:pt>
                <c:pt idx="117">
                  <c:v>29</c:v>
                </c:pt>
                <c:pt idx="118">
                  <c:v>29</c:v>
                </c:pt>
                <c:pt idx="119">
                  <c:v>29</c:v>
                </c:pt>
                <c:pt idx="120">
                  <c:v>29</c:v>
                </c:pt>
                <c:pt idx="121">
                  <c:v>29</c:v>
                </c:pt>
                <c:pt idx="122">
                  <c:v>29</c:v>
                </c:pt>
                <c:pt idx="123">
                  <c:v>29</c:v>
                </c:pt>
                <c:pt idx="124">
                  <c:v>29</c:v>
                </c:pt>
                <c:pt idx="125">
                  <c:v>29</c:v>
                </c:pt>
                <c:pt idx="126">
                  <c:v>29</c:v>
                </c:pt>
                <c:pt idx="127">
                  <c:v>29</c:v>
                </c:pt>
                <c:pt idx="128">
                  <c:v>29</c:v>
                </c:pt>
                <c:pt idx="129">
                  <c:v>29</c:v>
                </c:pt>
                <c:pt idx="130">
                  <c:v>29</c:v>
                </c:pt>
                <c:pt idx="131">
                  <c:v>29</c:v>
                </c:pt>
                <c:pt idx="132">
                  <c:v>30</c:v>
                </c:pt>
                <c:pt idx="133">
                  <c:v>30</c:v>
                </c:pt>
                <c:pt idx="134">
                  <c:v>30</c:v>
                </c:pt>
                <c:pt idx="135">
                  <c:v>30</c:v>
                </c:pt>
                <c:pt idx="136">
                  <c:v>30</c:v>
                </c:pt>
                <c:pt idx="137">
                  <c:v>30</c:v>
                </c:pt>
                <c:pt idx="138">
                  <c:v>30</c:v>
                </c:pt>
                <c:pt idx="139">
                  <c:v>30</c:v>
                </c:pt>
                <c:pt idx="140">
                  <c:v>30</c:v>
                </c:pt>
                <c:pt idx="141">
                  <c:v>30</c:v>
                </c:pt>
                <c:pt idx="142">
                  <c:v>30</c:v>
                </c:pt>
                <c:pt idx="143">
                  <c:v>30</c:v>
                </c:pt>
                <c:pt idx="144">
                  <c:v>30</c:v>
                </c:pt>
                <c:pt idx="145">
                  <c:v>30</c:v>
                </c:pt>
                <c:pt idx="146">
                  <c:v>30</c:v>
                </c:pt>
                <c:pt idx="147">
                  <c:v>31</c:v>
                </c:pt>
                <c:pt idx="148">
                  <c:v>31</c:v>
                </c:pt>
                <c:pt idx="149">
                  <c:v>31</c:v>
                </c:pt>
                <c:pt idx="150">
                  <c:v>32</c:v>
                </c:pt>
                <c:pt idx="151">
                  <c:v>32</c:v>
                </c:pt>
              </c:numCache>
            </c:numRef>
          </c:xVal>
          <c:yVal>
            <c:numRef>
              <c:f>'Почва-Секторы'!$E$297:$E$448</c:f>
              <c:numCache>
                <c:formatCode>General</c:formatCode>
                <c:ptCount val="152"/>
                <c:pt idx="0">
                  <c:v>76.547861865455644</c:v>
                </c:pt>
                <c:pt idx="1">
                  <c:v>76.547861865455644</c:v>
                </c:pt>
                <c:pt idx="2">
                  <c:v>24.566462960003289</c:v>
                </c:pt>
                <c:pt idx="3">
                  <c:v>21.761251110820531</c:v>
                </c:pt>
                <c:pt idx="4">
                  <c:v>21.761251110820531</c:v>
                </c:pt>
                <c:pt idx="5">
                  <c:v>21.761251110820531</c:v>
                </c:pt>
                <c:pt idx="6">
                  <c:v>21.761251110820531</c:v>
                </c:pt>
                <c:pt idx="7">
                  <c:v>19.415718198049252</c:v>
                </c:pt>
                <c:pt idx="8">
                  <c:v>19.415718198049252</c:v>
                </c:pt>
                <c:pt idx="9">
                  <c:v>19.415718198049252</c:v>
                </c:pt>
                <c:pt idx="10">
                  <c:v>8.1344938361145509</c:v>
                </c:pt>
                <c:pt idx="11">
                  <c:v>5.9188708968410495</c:v>
                </c:pt>
                <c:pt idx="12">
                  <c:v>5.285483951071587</c:v>
                </c:pt>
                <c:pt idx="13">
                  <c:v>5.285483951071587</c:v>
                </c:pt>
                <c:pt idx="14">
                  <c:v>5.285483951071587</c:v>
                </c:pt>
                <c:pt idx="15">
                  <c:v>5.285483951071587</c:v>
                </c:pt>
                <c:pt idx="16">
                  <c:v>5.285483951071587</c:v>
                </c:pt>
                <c:pt idx="17">
                  <c:v>5.285483951071587</c:v>
                </c:pt>
                <c:pt idx="18">
                  <c:v>5.285483951071587</c:v>
                </c:pt>
                <c:pt idx="19">
                  <c:v>4.7511737798529552</c:v>
                </c:pt>
                <c:pt idx="20">
                  <c:v>4.7511737798529552</c:v>
                </c:pt>
                <c:pt idx="21">
                  <c:v>4.7511737798529552</c:v>
                </c:pt>
                <c:pt idx="22">
                  <c:v>4.7511737798529552</c:v>
                </c:pt>
                <c:pt idx="23">
                  <c:v>4.7511737798529552</c:v>
                </c:pt>
                <c:pt idx="24">
                  <c:v>4.7511737798529552</c:v>
                </c:pt>
                <c:pt idx="25">
                  <c:v>4.7511737798529552</c:v>
                </c:pt>
                <c:pt idx="26">
                  <c:v>4.7511737798529552</c:v>
                </c:pt>
                <c:pt idx="27">
                  <c:v>4.7511737798529552</c:v>
                </c:pt>
                <c:pt idx="28">
                  <c:v>4.5147672846508931</c:v>
                </c:pt>
                <c:pt idx="29">
                  <c:v>4.5147672846508931</c:v>
                </c:pt>
                <c:pt idx="30">
                  <c:v>4.5147672846508931</c:v>
                </c:pt>
                <c:pt idx="31">
                  <c:v>4.5147672846508931</c:v>
                </c:pt>
                <c:pt idx="32">
                  <c:v>4.5147672846508931</c:v>
                </c:pt>
                <c:pt idx="33">
                  <c:v>4.5147672846508931</c:v>
                </c:pt>
                <c:pt idx="34">
                  <c:v>4.5147672846508931</c:v>
                </c:pt>
                <c:pt idx="35">
                  <c:v>4.2960946547178169</c:v>
                </c:pt>
                <c:pt idx="36">
                  <c:v>4.2960946547178169</c:v>
                </c:pt>
                <c:pt idx="37">
                  <c:v>4.2960946547178169</c:v>
                </c:pt>
                <c:pt idx="38">
                  <c:v>4.2960946547178169</c:v>
                </c:pt>
                <c:pt idx="39">
                  <c:v>4.2960946547178169</c:v>
                </c:pt>
                <c:pt idx="40">
                  <c:v>4.2960946547178169</c:v>
                </c:pt>
                <c:pt idx="41">
                  <c:v>4.2960946547178169</c:v>
                </c:pt>
                <c:pt idx="42">
                  <c:v>4.2960946547178169</c:v>
                </c:pt>
                <c:pt idx="43">
                  <c:v>4.2960946547178169</c:v>
                </c:pt>
                <c:pt idx="44">
                  <c:v>4.2960946547178169</c:v>
                </c:pt>
                <c:pt idx="45">
                  <c:v>4.2960946547178169</c:v>
                </c:pt>
                <c:pt idx="46">
                  <c:v>3.9051551969181069</c:v>
                </c:pt>
                <c:pt idx="47">
                  <c:v>3.9051551969181069</c:v>
                </c:pt>
                <c:pt idx="48">
                  <c:v>3.9051551969181069</c:v>
                </c:pt>
                <c:pt idx="49">
                  <c:v>3.9051551969181069</c:v>
                </c:pt>
                <c:pt idx="50">
                  <c:v>3.9051551969181069</c:v>
                </c:pt>
                <c:pt idx="51">
                  <c:v>3.5667113715122452</c:v>
                </c:pt>
                <c:pt idx="52">
                  <c:v>3.5667113715122452</c:v>
                </c:pt>
                <c:pt idx="53">
                  <c:v>3.5667113715122452</c:v>
                </c:pt>
                <c:pt idx="54">
                  <c:v>3.5667113715122452</c:v>
                </c:pt>
                <c:pt idx="55">
                  <c:v>3.5667113715122452</c:v>
                </c:pt>
                <c:pt idx="56">
                  <c:v>3.5667113715122452</c:v>
                </c:pt>
                <c:pt idx="57">
                  <c:v>3.2716605971768637</c:v>
                </c:pt>
                <c:pt idx="58">
                  <c:v>3.2716605971768637</c:v>
                </c:pt>
                <c:pt idx="59">
                  <c:v>3.2716605971768637</c:v>
                </c:pt>
                <c:pt idx="60">
                  <c:v>3.1380966116512887</c:v>
                </c:pt>
                <c:pt idx="61">
                  <c:v>3.0128022007845576</c:v>
                </c:pt>
                <c:pt idx="62">
                  <c:v>3.0128022007845576</c:v>
                </c:pt>
                <c:pt idx="63">
                  <c:v>3.0128022007845576</c:v>
                </c:pt>
                <c:pt idx="64">
                  <c:v>3.0128022007845576</c:v>
                </c:pt>
                <c:pt idx="65">
                  <c:v>3.0128022007845576</c:v>
                </c:pt>
                <c:pt idx="66">
                  <c:v>2.8950992677726886</c:v>
                </c:pt>
                <c:pt idx="67">
                  <c:v>2.8950992677726886</c:v>
                </c:pt>
                <c:pt idx="68">
                  <c:v>2.8950992677726886</c:v>
                </c:pt>
                <c:pt idx="69">
                  <c:v>2.8950992677726886</c:v>
                </c:pt>
                <c:pt idx="70">
                  <c:v>2.8950992677726886</c:v>
                </c:pt>
                <c:pt idx="71">
                  <c:v>2.8950992677726886</c:v>
                </c:pt>
                <c:pt idx="72">
                  <c:v>2.8950992677726886</c:v>
                </c:pt>
                <c:pt idx="73">
                  <c:v>2.7843783087905538</c:v>
                </c:pt>
                <c:pt idx="74">
                  <c:v>2.7843783087905538</c:v>
                </c:pt>
                <c:pt idx="75">
                  <c:v>2.7843783087905538</c:v>
                </c:pt>
                <c:pt idx="76">
                  <c:v>2.7843783087905538</c:v>
                </c:pt>
                <c:pt idx="77">
                  <c:v>2.7843783087905538</c:v>
                </c:pt>
                <c:pt idx="78">
                  <c:v>2.5817392240541546</c:v>
                </c:pt>
                <c:pt idx="79">
                  <c:v>2.5817392240541546</c:v>
                </c:pt>
                <c:pt idx="80">
                  <c:v>2.5817392240541546</c:v>
                </c:pt>
                <c:pt idx="81">
                  <c:v>2.5817392240541546</c:v>
                </c:pt>
                <c:pt idx="82">
                  <c:v>2.4888767524799245</c:v>
                </c:pt>
                <c:pt idx="83">
                  <c:v>2.4010961260799997</c:v>
                </c:pt>
                <c:pt idx="84">
                  <c:v>2.4010961260799997</c:v>
                </c:pt>
                <c:pt idx="85">
                  <c:v>2.4010961260799997</c:v>
                </c:pt>
                <c:pt idx="86">
                  <c:v>2.4010961260799997</c:v>
                </c:pt>
                <c:pt idx="87">
                  <c:v>2.4010961260799997</c:v>
                </c:pt>
                <c:pt idx="88">
                  <c:v>2.4010961260799997</c:v>
                </c:pt>
                <c:pt idx="89">
                  <c:v>2.4010961260799997</c:v>
                </c:pt>
                <c:pt idx="90">
                  <c:v>2.4010961260799997</c:v>
                </c:pt>
                <c:pt idx="91">
                  <c:v>2.4010961260799997</c:v>
                </c:pt>
                <c:pt idx="92">
                  <c:v>2.4010961260799997</c:v>
                </c:pt>
                <c:pt idx="93">
                  <c:v>2.4010961260799997</c:v>
                </c:pt>
                <c:pt idx="94">
                  <c:v>2.2393359659188437</c:v>
                </c:pt>
                <c:pt idx="95">
                  <c:v>2.2393359659188437</c:v>
                </c:pt>
                <c:pt idx="96">
                  <c:v>2.2393359659188437</c:v>
                </c:pt>
                <c:pt idx="97">
                  <c:v>2.2393359659188437</c:v>
                </c:pt>
                <c:pt idx="98">
                  <c:v>2.2393359659188437</c:v>
                </c:pt>
                <c:pt idx="99">
                  <c:v>2.2393359659188437</c:v>
                </c:pt>
                <c:pt idx="100">
                  <c:v>2.2393359659188437</c:v>
                </c:pt>
                <c:pt idx="101">
                  <c:v>2.1647137272894419</c:v>
                </c:pt>
                <c:pt idx="102">
                  <c:v>2.0938812820471129</c:v>
                </c:pt>
                <c:pt idx="103">
                  <c:v>2.0938812820471129</c:v>
                </c:pt>
                <c:pt idx="104">
                  <c:v>2.0938812820471129</c:v>
                </c:pt>
                <c:pt idx="105">
                  <c:v>2.0938812820471129</c:v>
                </c:pt>
                <c:pt idx="106">
                  <c:v>2.0938812820471129</c:v>
                </c:pt>
                <c:pt idx="107">
                  <c:v>2.0938812820471129</c:v>
                </c:pt>
                <c:pt idx="108">
                  <c:v>2.0265825477770147</c:v>
                </c:pt>
                <c:pt idx="109">
                  <c:v>2.0265825477770147</c:v>
                </c:pt>
                <c:pt idx="110">
                  <c:v>1.9625828820478961</c:v>
                </c:pt>
                <c:pt idx="111">
                  <c:v>1.9625828820478961</c:v>
                </c:pt>
                <c:pt idx="112">
                  <c:v>1.9625828820478961</c:v>
                </c:pt>
                <c:pt idx="113">
                  <c:v>1.9625828820478961</c:v>
                </c:pt>
                <c:pt idx="114">
                  <c:v>1.9625828820478961</c:v>
                </c:pt>
                <c:pt idx="115">
                  <c:v>1.9625828820478961</c:v>
                </c:pt>
                <c:pt idx="116">
                  <c:v>1.8436368584343847</c:v>
                </c:pt>
                <c:pt idx="117">
                  <c:v>1.8436368584343847</c:v>
                </c:pt>
                <c:pt idx="118">
                  <c:v>1.8436368584343847</c:v>
                </c:pt>
                <c:pt idx="119">
                  <c:v>1.8436368584343847</c:v>
                </c:pt>
                <c:pt idx="120">
                  <c:v>1.8436368584343847</c:v>
                </c:pt>
                <c:pt idx="121">
                  <c:v>1.8436368584343847</c:v>
                </c:pt>
                <c:pt idx="122">
                  <c:v>1.8436368584343847</c:v>
                </c:pt>
                <c:pt idx="123">
                  <c:v>1.8436368584343847</c:v>
                </c:pt>
                <c:pt idx="124">
                  <c:v>1.8436368584343847</c:v>
                </c:pt>
                <c:pt idx="125">
                  <c:v>1.8436368584343847</c:v>
                </c:pt>
                <c:pt idx="126">
                  <c:v>1.8436368584343847</c:v>
                </c:pt>
                <c:pt idx="127">
                  <c:v>1.8436368584343847</c:v>
                </c:pt>
                <c:pt idx="128">
                  <c:v>1.8436368584343847</c:v>
                </c:pt>
                <c:pt idx="129">
                  <c:v>1.8436368584343847</c:v>
                </c:pt>
                <c:pt idx="130">
                  <c:v>1.8436368584343847</c:v>
                </c:pt>
                <c:pt idx="131">
                  <c:v>1.8436368584343847</c:v>
                </c:pt>
                <c:pt idx="132">
                  <c:v>1.735519821937124</c:v>
                </c:pt>
                <c:pt idx="133">
                  <c:v>1.735519821937124</c:v>
                </c:pt>
                <c:pt idx="134">
                  <c:v>1.735519821937124</c:v>
                </c:pt>
                <c:pt idx="135">
                  <c:v>1.735519821937124</c:v>
                </c:pt>
                <c:pt idx="136">
                  <c:v>1.735519821937124</c:v>
                </c:pt>
                <c:pt idx="137">
                  <c:v>1.735519821937124</c:v>
                </c:pt>
                <c:pt idx="138">
                  <c:v>1.735519821937124</c:v>
                </c:pt>
                <c:pt idx="139">
                  <c:v>1.735519821937124</c:v>
                </c:pt>
                <c:pt idx="140">
                  <c:v>1.735519821937124</c:v>
                </c:pt>
                <c:pt idx="141">
                  <c:v>1.735519821937124</c:v>
                </c:pt>
                <c:pt idx="142">
                  <c:v>1.735519821937124</c:v>
                </c:pt>
                <c:pt idx="143">
                  <c:v>1.735519821937124</c:v>
                </c:pt>
                <c:pt idx="144">
                  <c:v>1.735519821937124</c:v>
                </c:pt>
                <c:pt idx="145">
                  <c:v>1.735519821937124</c:v>
                </c:pt>
                <c:pt idx="146">
                  <c:v>1.735519821937124</c:v>
                </c:pt>
                <c:pt idx="147">
                  <c:v>1.6369379139376401</c:v>
                </c:pt>
                <c:pt idx="148">
                  <c:v>1.6369379139376401</c:v>
                </c:pt>
                <c:pt idx="149">
                  <c:v>1.6369379139376401</c:v>
                </c:pt>
                <c:pt idx="150">
                  <c:v>1.5467863413245659</c:v>
                </c:pt>
                <c:pt idx="151">
                  <c:v>1.5467863413245659</c:v>
                </c:pt>
              </c:numCache>
            </c:numRef>
          </c:yVal>
          <c:extLst xmlns:c16r2="http://schemas.microsoft.com/office/drawing/2015/06/chart">
            <c:ext xmlns:c16="http://schemas.microsoft.com/office/drawing/2014/chart" uri="{C3380CC4-5D6E-409C-BE32-E72D297353CC}">
              <c16:uniqueId val="{00000002-A31F-4DF1-91E4-C1EDFCD2A207}"/>
            </c:ext>
          </c:extLst>
        </c:ser>
        <c:axId val="89904640"/>
        <c:axId val="89906176"/>
      </c:scatterChart>
      <c:valAx>
        <c:axId val="89904640"/>
        <c:scaling>
          <c:orientation val="minMax"/>
          <c:max val="35"/>
        </c:scaling>
        <c:axPos val="b"/>
        <c:numFmt formatCode="General" sourceLinked="1"/>
        <c:tickLblPos val="nextTo"/>
        <c:crossAx val="89906176"/>
        <c:crossesAt val="0.1"/>
        <c:crossBetween val="midCat"/>
        <c:majorUnit val="5"/>
        <c:minorUnit val="1"/>
      </c:valAx>
      <c:valAx>
        <c:axId val="89906176"/>
        <c:scaling>
          <c:logBase val="10"/>
          <c:orientation val="minMax"/>
          <c:max val="100"/>
          <c:min val="0.1"/>
        </c:scaling>
        <c:axPos val="l"/>
        <c:majorGridlines/>
        <c:numFmt formatCode="General" sourceLinked="1"/>
        <c:tickLblPos val="nextTo"/>
        <c:crossAx val="89904640"/>
        <c:crosses val="autoZero"/>
        <c:crossBetween val="midCat"/>
      </c:valAx>
    </c:plotArea>
    <c:plotVisOnly val="1"/>
    <c:dispBlanksAs val="gap"/>
  </c:chart>
  <c:txPr>
    <a:bodyPr/>
    <a:lstStyle/>
    <a:p>
      <a:pPr>
        <a:defRPr sz="1200" b="1"/>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plotArea>
      <c:layout/>
      <c:scatterChart>
        <c:scatterStyle val="lineMarker"/>
        <c:ser>
          <c:idx val="0"/>
          <c:order val="0"/>
          <c:tx>
            <c:strRef>
              <c:f>'Почва-Секторы'!$C$1</c:f>
              <c:strCache>
                <c:ptCount val="1"/>
                <c:pt idx="0">
                  <c:v>137Cs-почва, Бк/кг</c:v>
                </c:pt>
              </c:strCache>
            </c:strRef>
          </c:tx>
          <c:spPr>
            <a:ln w="28575">
              <a:noFill/>
            </a:ln>
          </c:spPr>
          <c:marker>
            <c:spPr>
              <a:solidFill>
                <a:srgbClr val="FFC000"/>
              </a:solidFill>
            </c:spPr>
          </c:marker>
          <c:xVal>
            <c:numRef>
              <c:f>'Почва-Секторы'!$B$542:$B$591</c:f>
              <c:numCache>
                <c:formatCode>General</c:formatCode>
                <c:ptCount val="50"/>
                <c:pt idx="0">
                  <c:v>7</c:v>
                </c:pt>
                <c:pt idx="1">
                  <c:v>7</c:v>
                </c:pt>
                <c:pt idx="2">
                  <c:v>7</c:v>
                </c:pt>
                <c:pt idx="3">
                  <c:v>7.5</c:v>
                </c:pt>
                <c:pt idx="4">
                  <c:v>7.5</c:v>
                </c:pt>
                <c:pt idx="5">
                  <c:v>10</c:v>
                </c:pt>
                <c:pt idx="6">
                  <c:v>10</c:v>
                </c:pt>
                <c:pt idx="7">
                  <c:v>11</c:v>
                </c:pt>
                <c:pt idx="8">
                  <c:v>12.5</c:v>
                </c:pt>
                <c:pt idx="9">
                  <c:v>12.5</c:v>
                </c:pt>
                <c:pt idx="10">
                  <c:v>12.5</c:v>
                </c:pt>
                <c:pt idx="11">
                  <c:v>12.5</c:v>
                </c:pt>
                <c:pt idx="12">
                  <c:v>13</c:v>
                </c:pt>
                <c:pt idx="13">
                  <c:v>13</c:v>
                </c:pt>
                <c:pt idx="14">
                  <c:v>13</c:v>
                </c:pt>
                <c:pt idx="15">
                  <c:v>13</c:v>
                </c:pt>
                <c:pt idx="16">
                  <c:v>14</c:v>
                </c:pt>
                <c:pt idx="17">
                  <c:v>14</c:v>
                </c:pt>
                <c:pt idx="18">
                  <c:v>14</c:v>
                </c:pt>
                <c:pt idx="19">
                  <c:v>14</c:v>
                </c:pt>
                <c:pt idx="20">
                  <c:v>14</c:v>
                </c:pt>
                <c:pt idx="21">
                  <c:v>15</c:v>
                </c:pt>
                <c:pt idx="22">
                  <c:v>15</c:v>
                </c:pt>
                <c:pt idx="23">
                  <c:v>15</c:v>
                </c:pt>
                <c:pt idx="24">
                  <c:v>15</c:v>
                </c:pt>
                <c:pt idx="25">
                  <c:v>16</c:v>
                </c:pt>
                <c:pt idx="26">
                  <c:v>17.5</c:v>
                </c:pt>
                <c:pt idx="27">
                  <c:v>18</c:v>
                </c:pt>
                <c:pt idx="28">
                  <c:v>18</c:v>
                </c:pt>
                <c:pt idx="29">
                  <c:v>18</c:v>
                </c:pt>
                <c:pt idx="30">
                  <c:v>18</c:v>
                </c:pt>
                <c:pt idx="31">
                  <c:v>18</c:v>
                </c:pt>
                <c:pt idx="32">
                  <c:v>18</c:v>
                </c:pt>
                <c:pt idx="33">
                  <c:v>19</c:v>
                </c:pt>
                <c:pt idx="34">
                  <c:v>19</c:v>
                </c:pt>
                <c:pt idx="35">
                  <c:v>20</c:v>
                </c:pt>
                <c:pt idx="36">
                  <c:v>20</c:v>
                </c:pt>
                <c:pt idx="37">
                  <c:v>20</c:v>
                </c:pt>
                <c:pt idx="38">
                  <c:v>20</c:v>
                </c:pt>
                <c:pt idx="39">
                  <c:v>20</c:v>
                </c:pt>
                <c:pt idx="40">
                  <c:v>21</c:v>
                </c:pt>
                <c:pt idx="41">
                  <c:v>21</c:v>
                </c:pt>
                <c:pt idx="42">
                  <c:v>21</c:v>
                </c:pt>
                <c:pt idx="43">
                  <c:v>22</c:v>
                </c:pt>
                <c:pt idx="44">
                  <c:v>22</c:v>
                </c:pt>
                <c:pt idx="45">
                  <c:v>22</c:v>
                </c:pt>
                <c:pt idx="46">
                  <c:v>22</c:v>
                </c:pt>
                <c:pt idx="47">
                  <c:v>22.5</c:v>
                </c:pt>
                <c:pt idx="48">
                  <c:v>23</c:v>
                </c:pt>
                <c:pt idx="49">
                  <c:v>24</c:v>
                </c:pt>
              </c:numCache>
            </c:numRef>
          </c:xVal>
          <c:yVal>
            <c:numRef>
              <c:f>'Почва-Секторы'!$C$542:$C$591</c:f>
              <c:numCache>
                <c:formatCode>General</c:formatCode>
                <c:ptCount val="50"/>
                <c:pt idx="0">
                  <c:v>55.8</c:v>
                </c:pt>
                <c:pt idx="1">
                  <c:v>3.4</c:v>
                </c:pt>
                <c:pt idx="2">
                  <c:v>42.9</c:v>
                </c:pt>
                <c:pt idx="3">
                  <c:v>20.9</c:v>
                </c:pt>
                <c:pt idx="4">
                  <c:v>26.3</c:v>
                </c:pt>
                <c:pt idx="5">
                  <c:v>5.8</c:v>
                </c:pt>
                <c:pt idx="6">
                  <c:v>20.5</c:v>
                </c:pt>
                <c:pt idx="7">
                  <c:v>7.6</c:v>
                </c:pt>
                <c:pt idx="8">
                  <c:v>6.5</c:v>
                </c:pt>
                <c:pt idx="9">
                  <c:v>3</c:v>
                </c:pt>
                <c:pt idx="10">
                  <c:v>9.4</c:v>
                </c:pt>
                <c:pt idx="11">
                  <c:v>17.399999999999999</c:v>
                </c:pt>
                <c:pt idx="12">
                  <c:v>1</c:v>
                </c:pt>
                <c:pt idx="13">
                  <c:v>0.2</c:v>
                </c:pt>
                <c:pt idx="14">
                  <c:v>20.8</c:v>
                </c:pt>
                <c:pt idx="15">
                  <c:v>4</c:v>
                </c:pt>
                <c:pt idx="16">
                  <c:v>5.7</c:v>
                </c:pt>
                <c:pt idx="17">
                  <c:v>13.4</c:v>
                </c:pt>
                <c:pt idx="18">
                  <c:v>9.3000000000000007</c:v>
                </c:pt>
                <c:pt idx="19">
                  <c:v>13.1</c:v>
                </c:pt>
                <c:pt idx="20">
                  <c:v>28.4</c:v>
                </c:pt>
                <c:pt idx="21">
                  <c:v>17.3</c:v>
                </c:pt>
                <c:pt idx="22">
                  <c:v>22.2</c:v>
                </c:pt>
                <c:pt idx="23">
                  <c:v>7.5</c:v>
                </c:pt>
                <c:pt idx="24">
                  <c:v>16.600000000000001</c:v>
                </c:pt>
                <c:pt idx="25">
                  <c:v>30.3</c:v>
                </c:pt>
                <c:pt idx="26">
                  <c:v>9.6</c:v>
                </c:pt>
                <c:pt idx="27">
                  <c:v>14.4</c:v>
                </c:pt>
                <c:pt idx="28">
                  <c:v>15.3</c:v>
                </c:pt>
                <c:pt idx="29">
                  <c:v>11.2</c:v>
                </c:pt>
                <c:pt idx="30">
                  <c:v>10.8</c:v>
                </c:pt>
                <c:pt idx="31">
                  <c:v>15.5</c:v>
                </c:pt>
                <c:pt idx="32">
                  <c:v>20.9</c:v>
                </c:pt>
                <c:pt idx="33">
                  <c:v>3.1</c:v>
                </c:pt>
                <c:pt idx="34">
                  <c:v>21.3</c:v>
                </c:pt>
                <c:pt idx="35">
                  <c:v>6.5</c:v>
                </c:pt>
                <c:pt idx="36">
                  <c:v>14.8</c:v>
                </c:pt>
                <c:pt idx="37">
                  <c:v>13.2</c:v>
                </c:pt>
                <c:pt idx="38">
                  <c:v>7.6</c:v>
                </c:pt>
                <c:pt idx="39">
                  <c:v>11.4</c:v>
                </c:pt>
                <c:pt idx="40">
                  <c:v>3.3</c:v>
                </c:pt>
                <c:pt idx="41">
                  <c:v>2.8</c:v>
                </c:pt>
                <c:pt idx="42">
                  <c:v>3.4</c:v>
                </c:pt>
                <c:pt idx="43">
                  <c:v>12.2</c:v>
                </c:pt>
                <c:pt idx="44">
                  <c:v>19.8</c:v>
                </c:pt>
                <c:pt idx="45">
                  <c:v>8.2000000000000011</c:v>
                </c:pt>
                <c:pt idx="46">
                  <c:v>2.2999999999999998</c:v>
                </c:pt>
                <c:pt idx="47">
                  <c:v>4.9000000000000004</c:v>
                </c:pt>
                <c:pt idx="48">
                  <c:v>37.1</c:v>
                </c:pt>
                <c:pt idx="49">
                  <c:v>7.4</c:v>
                </c:pt>
              </c:numCache>
            </c:numRef>
          </c:yVal>
          <c:extLst xmlns:c16r2="http://schemas.microsoft.com/office/drawing/2015/06/chart">
            <c:ext xmlns:c16="http://schemas.microsoft.com/office/drawing/2014/chart" uri="{C3380CC4-5D6E-409C-BE32-E72D297353CC}">
              <c16:uniqueId val="{00000000-86F5-459A-B25C-34362091971B}"/>
            </c:ext>
          </c:extLst>
        </c:ser>
        <c:ser>
          <c:idx val="1"/>
          <c:order val="1"/>
          <c:tx>
            <c:strRef>
              <c:f>'Почва-Секторы'!$D$1</c:f>
              <c:strCache>
                <c:ptCount val="1"/>
                <c:pt idx="0">
                  <c:v>90Sr-почва , Бк/кг</c:v>
                </c:pt>
              </c:strCache>
            </c:strRef>
          </c:tx>
          <c:spPr>
            <a:ln w="28575">
              <a:noFill/>
            </a:ln>
          </c:spPr>
          <c:marker>
            <c:spPr>
              <a:solidFill>
                <a:srgbClr val="00B0F0"/>
              </a:solidFill>
            </c:spPr>
          </c:marker>
          <c:xVal>
            <c:numRef>
              <c:f>'Почва-Секторы'!$B$542:$B$591</c:f>
              <c:numCache>
                <c:formatCode>General</c:formatCode>
                <c:ptCount val="50"/>
                <c:pt idx="0">
                  <c:v>7</c:v>
                </c:pt>
                <c:pt idx="1">
                  <c:v>7</c:v>
                </c:pt>
                <c:pt idx="2">
                  <c:v>7</c:v>
                </c:pt>
                <c:pt idx="3">
                  <c:v>7.5</c:v>
                </c:pt>
                <c:pt idx="4">
                  <c:v>7.5</c:v>
                </c:pt>
                <c:pt idx="5">
                  <c:v>10</c:v>
                </c:pt>
                <c:pt idx="6">
                  <c:v>10</c:v>
                </c:pt>
                <c:pt idx="7">
                  <c:v>11</c:v>
                </c:pt>
                <c:pt idx="8">
                  <c:v>12.5</c:v>
                </c:pt>
                <c:pt idx="9">
                  <c:v>12.5</c:v>
                </c:pt>
                <c:pt idx="10">
                  <c:v>12.5</c:v>
                </c:pt>
                <c:pt idx="11">
                  <c:v>12.5</c:v>
                </c:pt>
                <c:pt idx="12">
                  <c:v>13</c:v>
                </c:pt>
                <c:pt idx="13">
                  <c:v>13</c:v>
                </c:pt>
                <c:pt idx="14">
                  <c:v>13</c:v>
                </c:pt>
                <c:pt idx="15">
                  <c:v>13</c:v>
                </c:pt>
                <c:pt idx="16">
                  <c:v>14</c:v>
                </c:pt>
                <c:pt idx="17">
                  <c:v>14</c:v>
                </c:pt>
                <c:pt idx="18">
                  <c:v>14</c:v>
                </c:pt>
                <c:pt idx="19">
                  <c:v>14</c:v>
                </c:pt>
                <c:pt idx="20">
                  <c:v>14</c:v>
                </c:pt>
                <c:pt idx="21">
                  <c:v>15</c:v>
                </c:pt>
                <c:pt idx="22">
                  <c:v>15</c:v>
                </c:pt>
                <c:pt idx="23">
                  <c:v>15</c:v>
                </c:pt>
                <c:pt idx="24">
                  <c:v>15</c:v>
                </c:pt>
                <c:pt idx="25">
                  <c:v>16</c:v>
                </c:pt>
                <c:pt idx="26">
                  <c:v>17.5</c:v>
                </c:pt>
                <c:pt idx="27">
                  <c:v>18</c:v>
                </c:pt>
                <c:pt idx="28">
                  <c:v>18</c:v>
                </c:pt>
                <c:pt idx="29">
                  <c:v>18</c:v>
                </c:pt>
                <c:pt idx="30">
                  <c:v>18</c:v>
                </c:pt>
                <c:pt idx="31">
                  <c:v>18</c:v>
                </c:pt>
                <c:pt idx="32">
                  <c:v>18</c:v>
                </c:pt>
                <c:pt idx="33">
                  <c:v>19</c:v>
                </c:pt>
                <c:pt idx="34">
                  <c:v>19</c:v>
                </c:pt>
                <c:pt idx="35">
                  <c:v>20</c:v>
                </c:pt>
                <c:pt idx="36">
                  <c:v>20</c:v>
                </c:pt>
                <c:pt idx="37">
                  <c:v>20</c:v>
                </c:pt>
                <c:pt idx="38">
                  <c:v>20</c:v>
                </c:pt>
                <c:pt idx="39">
                  <c:v>20</c:v>
                </c:pt>
                <c:pt idx="40">
                  <c:v>21</c:v>
                </c:pt>
                <c:pt idx="41">
                  <c:v>21</c:v>
                </c:pt>
                <c:pt idx="42">
                  <c:v>21</c:v>
                </c:pt>
                <c:pt idx="43">
                  <c:v>22</c:v>
                </c:pt>
                <c:pt idx="44">
                  <c:v>22</c:v>
                </c:pt>
                <c:pt idx="45">
                  <c:v>22</c:v>
                </c:pt>
                <c:pt idx="46">
                  <c:v>22</c:v>
                </c:pt>
                <c:pt idx="47">
                  <c:v>22.5</c:v>
                </c:pt>
                <c:pt idx="48">
                  <c:v>23</c:v>
                </c:pt>
                <c:pt idx="49">
                  <c:v>24</c:v>
                </c:pt>
              </c:numCache>
            </c:numRef>
          </c:xVal>
          <c:yVal>
            <c:numRef>
              <c:f>'Почва-Секторы'!$D$542:$D$591</c:f>
              <c:numCache>
                <c:formatCode>General</c:formatCode>
                <c:ptCount val="50"/>
                <c:pt idx="0" formatCode="0.00">
                  <c:v>18.079705194432311</c:v>
                </c:pt>
                <c:pt idx="3" formatCode="0.00">
                  <c:v>4.2259328575772361</c:v>
                </c:pt>
                <c:pt idx="32">
                  <c:v>6.81</c:v>
                </c:pt>
                <c:pt idx="37">
                  <c:v>1</c:v>
                </c:pt>
              </c:numCache>
            </c:numRef>
          </c:yVal>
          <c:extLst xmlns:c16r2="http://schemas.microsoft.com/office/drawing/2015/06/chart">
            <c:ext xmlns:c16="http://schemas.microsoft.com/office/drawing/2014/chart" uri="{C3380CC4-5D6E-409C-BE32-E72D297353CC}">
              <c16:uniqueId val="{00000001-86F5-459A-B25C-34362091971B}"/>
            </c:ext>
          </c:extLst>
        </c:ser>
        <c:ser>
          <c:idx val="2"/>
          <c:order val="2"/>
          <c:tx>
            <c:strRef>
              <c:f>'Почва-Секторы'!$E$1</c:f>
              <c:strCache>
                <c:ptCount val="1"/>
                <c:pt idx="0">
                  <c:v>Расчет</c:v>
                </c:pt>
              </c:strCache>
            </c:strRef>
          </c:tx>
          <c:spPr>
            <a:ln w="25400">
              <a:solidFill>
                <a:sysClr val="windowText" lastClr="000000"/>
              </a:solidFill>
            </a:ln>
          </c:spPr>
          <c:marker>
            <c:symbol val="none"/>
          </c:marker>
          <c:xVal>
            <c:numRef>
              <c:f>'Почва-Секторы'!$B$542:$B$591</c:f>
              <c:numCache>
                <c:formatCode>General</c:formatCode>
                <c:ptCount val="50"/>
                <c:pt idx="0">
                  <c:v>7</c:v>
                </c:pt>
                <c:pt idx="1">
                  <c:v>7</c:v>
                </c:pt>
                <c:pt idx="2">
                  <c:v>7</c:v>
                </c:pt>
                <c:pt idx="3">
                  <c:v>7.5</c:v>
                </c:pt>
                <c:pt idx="4">
                  <c:v>7.5</c:v>
                </c:pt>
                <c:pt idx="5">
                  <c:v>10</c:v>
                </c:pt>
                <c:pt idx="6">
                  <c:v>10</c:v>
                </c:pt>
                <c:pt idx="7">
                  <c:v>11</c:v>
                </c:pt>
                <c:pt idx="8">
                  <c:v>12.5</c:v>
                </c:pt>
                <c:pt idx="9">
                  <c:v>12.5</c:v>
                </c:pt>
                <c:pt idx="10">
                  <c:v>12.5</c:v>
                </c:pt>
                <c:pt idx="11">
                  <c:v>12.5</c:v>
                </c:pt>
                <c:pt idx="12">
                  <c:v>13</c:v>
                </c:pt>
                <c:pt idx="13">
                  <c:v>13</c:v>
                </c:pt>
                <c:pt idx="14">
                  <c:v>13</c:v>
                </c:pt>
                <c:pt idx="15">
                  <c:v>13</c:v>
                </c:pt>
                <c:pt idx="16">
                  <c:v>14</c:v>
                </c:pt>
                <c:pt idx="17">
                  <c:v>14</c:v>
                </c:pt>
                <c:pt idx="18">
                  <c:v>14</c:v>
                </c:pt>
                <c:pt idx="19">
                  <c:v>14</c:v>
                </c:pt>
                <c:pt idx="20">
                  <c:v>14</c:v>
                </c:pt>
                <c:pt idx="21">
                  <c:v>15</c:v>
                </c:pt>
                <c:pt idx="22">
                  <c:v>15</c:v>
                </c:pt>
                <c:pt idx="23">
                  <c:v>15</c:v>
                </c:pt>
                <c:pt idx="24">
                  <c:v>15</c:v>
                </c:pt>
                <c:pt idx="25">
                  <c:v>16</c:v>
                </c:pt>
                <c:pt idx="26">
                  <c:v>17.5</c:v>
                </c:pt>
                <c:pt idx="27">
                  <c:v>18</c:v>
                </c:pt>
                <c:pt idx="28">
                  <c:v>18</c:v>
                </c:pt>
                <c:pt idx="29">
                  <c:v>18</c:v>
                </c:pt>
                <c:pt idx="30">
                  <c:v>18</c:v>
                </c:pt>
                <c:pt idx="31">
                  <c:v>18</c:v>
                </c:pt>
                <c:pt idx="32">
                  <c:v>18</c:v>
                </c:pt>
                <c:pt idx="33">
                  <c:v>19</c:v>
                </c:pt>
                <c:pt idx="34">
                  <c:v>19</c:v>
                </c:pt>
                <c:pt idx="35">
                  <c:v>20</c:v>
                </c:pt>
                <c:pt idx="36">
                  <c:v>20</c:v>
                </c:pt>
                <c:pt idx="37">
                  <c:v>20</c:v>
                </c:pt>
                <c:pt idx="38">
                  <c:v>20</c:v>
                </c:pt>
                <c:pt idx="39">
                  <c:v>20</c:v>
                </c:pt>
                <c:pt idx="40">
                  <c:v>21</c:v>
                </c:pt>
                <c:pt idx="41">
                  <c:v>21</c:v>
                </c:pt>
                <c:pt idx="42">
                  <c:v>21</c:v>
                </c:pt>
                <c:pt idx="43">
                  <c:v>22</c:v>
                </c:pt>
                <c:pt idx="44">
                  <c:v>22</c:v>
                </c:pt>
                <c:pt idx="45">
                  <c:v>22</c:v>
                </c:pt>
                <c:pt idx="46">
                  <c:v>22</c:v>
                </c:pt>
                <c:pt idx="47">
                  <c:v>22.5</c:v>
                </c:pt>
                <c:pt idx="48">
                  <c:v>23</c:v>
                </c:pt>
                <c:pt idx="49">
                  <c:v>24</c:v>
                </c:pt>
              </c:numCache>
            </c:numRef>
          </c:xVal>
          <c:yVal>
            <c:numRef>
              <c:f>'Почва-Секторы'!$E$542:$E$591</c:f>
              <c:numCache>
                <c:formatCode>General</c:formatCode>
                <c:ptCount val="50"/>
                <c:pt idx="0">
                  <c:v>40.802345832788433</c:v>
                </c:pt>
                <c:pt idx="1">
                  <c:v>40.802345832788433</c:v>
                </c:pt>
                <c:pt idx="2">
                  <c:v>40.802345832788433</c:v>
                </c:pt>
                <c:pt idx="3">
                  <c:v>36.40447162134209</c:v>
                </c:pt>
                <c:pt idx="4">
                  <c:v>36.40447162134209</c:v>
                </c:pt>
                <c:pt idx="5">
                  <c:v>22.406383055070688</c:v>
                </c:pt>
                <c:pt idx="6">
                  <c:v>22.406383055070688</c:v>
                </c:pt>
                <c:pt idx="7">
                  <c:v>19.025392400148128</c:v>
                </c:pt>
                <c:pt idx="8">
                  <c:v>15.252175942714793</c:v>
                </c:pt>
                <c:pt idx="9">
                  <c:v>15.252175942714793</c:v>
                </c:pt>
                <c:pt idx="10">
                  <c:v>15.252175942714793</c:v>
                </c:pt>
                <c:pt idx="11">
                  <c:v>15.252175942714793</c:v>
                </c:pt>
                <c:pt idx="12">
                  <c:v>14.247285159937418</c:v>
                </c:pt>
                <c:pt idx="13">
                  <c:v>14.247285159937418</c:v>
                </c:pt>
                <c:pt idx="14">
                  <c:v>14.247285159937418</c:v>
                </c:pt>
                <c:pt idx="15">
                  <c:v>14.247285159937418</c:v>
                </c:pt>
                <c:pt idx="16">
                  <c:v>12.520986209334525</c:v>
                </c:pt>
                <c:pt idx="17">
                  <c:v>12.520986209334525</c:v>
                </c:pt>
                <c:pt idx="18">
                  <c:v>12.520986209334525</c:v>
                </c:pt>
                <c:pt idx="19">
                  <c:v>12.520986209334525</c:v>
                </c:pt>
                <c:pt idx="20">
                  <c:v>12.520986209334525</c:v>
                </c:pt>
                <c:pt idx="21">
                  <c:v>11.097882931576974</c:v>
                </c:pt>
                <c:pt idx="22">
                  <c:v>11.097882931576974</c:v>
                </c:pt>
                <c:pt idx="23">
                  <c:v>11.097882931576974</c:v>
                </c:pt>
                <c:pt idx="24">
                  <c:v>11.097882931576974</c:v>
                </c:pt>
                <c:pt idx="25">
                  <c:v>9.910282408259226</c:v>
                </c:pt>
                <c:pt idx="26">
                  <c:v>8.4651886587204519</c:v>
                </c:pt>
                <c:pt idx="27">
                  <c:v>8.0551774775959064</c:v>
                </c:pt>
                <c:pt idx="28">
                  <c:v>8.0551774775959064</c:v>
                </c:pt>
                <c:pt idx="29">
                  <c:v>8.0551774775959064</c:v>
                </c:pt>
                <c:pt idx="30">
                  <c:v>8.0551774775959064</c:v>
                </c:pt>
                <c:pt idx="31">
                  <c:v>8.0551774775959064</c:v>
                </c:pt>
                <c:pt idx="32">
                  <c:v>8.0551774775959064</c:v>
                </c:pt>
                <c:pt idx="33">
                  <c:v>7.3221659942214625</c:v>
                </c:pt>
                <c:pt idx="34">
                  <c:v>7.3221659942214625</c:v>
                </c:pt>
                <c:pt idx="35">
                  <c:v>6.6875838215854317</c:v>
                </c:pt>
                <c:pt idx="36">
                  <c:v>6.6875838215854317</c:v>
                </c:pt>
                <c:pt idx="37">
                  <c:v>6.6875838215854317</c:v>
                </c:pt>
                <c:pt idx="38">
                  <c:v>6.6875838215854317</c:v>
                </c:pt>
                <c:pt idx="39">
                  <c:v>6.6875838215854317</c:v>
                </c:pt>
                <c:pt idx="40">
                  <c:v>6.1343636197066234</c:v>
                </c:pt>
                <c:pt idx="41">
                  <c:v>6.1343636197066234</c:v>
                </c:pt>
                <c:pt idx="42">
                  <c:v>6.1343636197066234</c:v>
                </c:pt>
                <c:pt idx="43">
                  <c:v>5.6490041264710555</c:v>
                </c:pt>
                <c:pt idx="44">
                  <c:v>5.6490041264710555</c:v>
                </c:pt>
                <c:pt idx="45">
                  <c:v>5.6490041264710555</c:v>
                </c:pt>
                <c:pt idx="46">
                  <c:v>5.6490041264710555</c:v>
                </c:pt>
                <c:pt idx="47">
                  <c:v>5.4283111270737905</c:v>
                </c:pt>
                <c:pt idx="48">
                  <c:v>5.2207093289822737</c:v>
                </c:pt>
                <c:pt idx="49">
                  <c:v>4.8407610451015515</c:v>
                </c:pt>
              </c:numCache>
            </c:numRef>
          </c:yVal>
          <c:extLst xmlns:c16r2="http://schemas.microsoft.com/office/drawing/2015/06/chart">
            <c:ext xmlns:c16="http://schemas.microsoft.com/office/drawing/2014/chart" uri="{C3380CC4-5D6E-409C-BE32-E72D297353CC}">
              <c16:uniqueId val="{00000002-86F5-459A-B25C-34362091971B}"/>
            </c:ext>
          </c:extLst>
        </c:ser>
        <c:axId val="90066304"/>
        <c:axId val="90068096"/>
      </c:scatterChart>
      <c:valAx>
        <c:axId val="90066304"/>
        <c:scaling>
          <c:orientation val="minMax"/>
          <c:max val="30"/>
          <c:min val="0"/>
        </c:scaling>
        <c:axPos val="b"/>
        <c:numFmt formatCode="General" sourceLinked="1"/>
        <c:tickLblPos val="nextTo"/>
        <c:crossAx val="90068096"/>
        <c:crossesAt val="0.1"/>
        <c:crossBetween val="midCat"/>
        <c:majorUnit val="5"/>
        <c:minorUnit val="1"/>
      </c:valAx>
      <c:valAx>
        <c:axId val="90068096"/>
        <c:scaling>
          <c:logBase val="10"/>
          <c:orientation val="minMax"/>
          <c:min val="0.1"/>
        </c:scaling>
        <c:axPos val="l"/>
        <c:majorGridlines/>
        <c:numFmt formatCode="General" sourceLinked="1"/>
        <c:tickLblPos val="nextTo"/>
        <c:crossAx val="90066304"/>
        <c:crosses val="autoZero"/>
        <c:crossBetween val="midCat"/>
      </c:valAx>
    </c:plotArea>
    <c:plotVisOnly val="1"/>
    <c:dispBlanksAs val="gap"/>
  </c:chart>
  <c:txPr>
    <a:bodyPr/>
    <a:lstStyle/>
    <a:p>
      <a:pPr>
        <a:defRPr sz="1200" b="1"/>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plotArea>
      <c:layout/>
      <c:scatterChart>
        <c:scatterStyle val="lineMarker"/>
        <c:ser>
          <c:idx val="0"/>
          <c:order val="0"/>
          <c:tx>
            <c:strRef>
              <c:f>'Почва-Секторы'!$C$1</c:f>
              <c:strCache>
                <c:ptCount val="1"/>
                <c:pt idx="0">
                  <c:v>137Cs-почва, Бк/кг</c:v>
                </c:pt>
              </c:strCache>
            </c:strRef>
          </c:tx>
          <c:spPr>
            <a:ln w="28575">
              <a:noFill/>
            </a:ln>
          </c:spPr>
          <c:marker>
            <c:spPr>
              <a:solidFill>
                <a:srgbClr val="FFC000"/>
              </a:solidFill>
            </c:spPr>
          </c:marker>
          <c:xVal>
            <c:numRef>
              <c:f>'Почва-Секторы'!$B$592:$B$653</c:f>
              <c:numCache>
                <c:formatCode>General</c:formatCode>
                <c:ptCount val="62"/>
                <c:pt idx="0">
                  <c:v>7.5</c:v>
                </c:pt>
                <c:pt idx="1">
                  <c:v>7.5</c:v>
                </c:pt>
                <c:pt idx="2">
                  <c:v>8</c:v>
                </c:pt>
                <c:pt idx="3">
                  <c:v>8</c:v>
                </c:pt>
                <c:pt idx="4">
                  <c:v>8</c:v>
                </c:pt>
                <c:pt idx="5">
                  <c:v>8</c:v>
                </c:pt>
                <c:pt idx="6">
                  <c:v>9</c:v>
                </c:pt>
                <c:pt idx="7">
                  <c:v>9</c:v>
                </c:pt>
                <c:pt idx="8">
                  <c:v>9</c:v>
                </c:pt>
                <c:pt idx="9">
                  <c:v>9</c:v>
                </c:pt>
                <c:pt idx="10">
                  <c:v>10</c:v>
                </c:pt>
                <c:pt idx="11">
                  <c:v>10</c:v>
                </c:pt>
                <c:pt idx="12">
                  <c:v>11</c:v>
                </c:pt>
                <c:pt idx="13">
                  <c:v>11</c:v>
                </c:pt>
                <c:pt idx="14">
                  <c:v>11</c:v>
                </c:pt>
                <c:pt idx="15">
                  <c:v>12</c:v>
                </c:pt>
                <c:pt idx="16">
                  <c:v>12</c:v>
                </c:pt>
                <c:pt idx="17">
                  <c:v>12</c:v>
                </c:pt>
                <c:pt idx="18">
                  <c:v>12</c:v>
                </c:pt>
                <c:pt idx="19">
                  <c:v>12.5</c:v>
                </c:pt>
                <c:pt idx="20">
                  <c:v>12.5</c:v>
                </c:pt>
                <c:pt idx="21">
                  <c:v>12.5</c:v>
                </c:pt>
                <c:pt idx="22">
                  <c:v>12.5</c:v>
                </c:pt>
                <c:pt idx="23">
                  <c:v>12.5</c:v>
                </c:pt>
                <c:pt idx="24">
                  <c:v>13</c:v>
                </c:pt>
                <c:pt idx="25">
                  <c:v>13</c:v>
                </c:pt>
                <c:pt idx="26">
                  <c:v>13</c:v>
                </c:pt>
                <c:pt idx="27">
                  <c:v>13</c:v>
                </c:pt>
                <c:pt idx="28">
                  <c:v>13</c:v>
                </c:pt>
                <c:pt idx="29">
                  <c:v>13</c:v>
                </c:pt>
                <c:pt idx="30">
                  <c:v>13</c:v>
                </c:pt>
                <c:pt idx="31">
                  <c:v>13</c:v>
                </c:pt>
                <c:pt idx="32">
                  <c:v>13.5</c:v>
                </c:pt>
                <c:pt idx="33">
                  <c:v>13.5</c:v>
                </c:pt>
                <c:pt idx="34">
                  <c:v>13.5</c:v>
                </c:pt>
                <c:pt idx="35">
                  <c:v>13.5</c:v>
                </c:pt>
                <c:pt idx="36">
                  <c:v>14</c:v>
                </c:pt>
                <c:pt idx="37">
                  <c:v>14</c:v>
                </c:pt>
                <c:pt idx="38">
                  <c:v>14</c:v>
                </c:pt>
                <c:pt idx="39">
                  <c:v>14</c:v>
                </c:pt>
                <c:pt idx="40">
                  <c:v>14</c:v>
                </c:pt>
                <c:pt idx="41">
                  <c:v>14</c:v>
                </c:pt>
                <c:pt idx="42">
                  <c:v>15</c:v>
                </c:pt>
                <c:pt idx="43">
                  <c:v>15</c:v>
                </c:pt>
                <c:pt idx="44">
                  <c:v>15</c:v>
                </c:pt>
                <c:pt idx="45">
                  <c:v>15</c:v>
                </c:pt>
                <c:pt idx="46">
                  <c:v>15</c:v>
                </c:pt>
                <c:pt idx="47">
                  <c:v>16</c:v>
                </c:pt>
                <c:pt idx="48">
                  <c:v>16</c:v>
                </c:pt>
                <c:pt idx="49">
                  <c:v>16</c:v>
                </c:pt>
                <c:pt idx="50">
                  <c:v>16</c:v>
                </c:pt>
                <c:pt idx="51">
                  <c:v>16</c:v>
                </c:pt>
                <c:pt idx="52">
                  <c:v>16.5</c:v>
                </c:pt>
                <c:pt idx="53">
                  <c:v>16.5</c:v>
                </c:pt>
                <c:pt idx="54">
                  <c:v>16.5</c:v>
                </c:pt>
                <c:pt idx="55">
                  <c:v>17</c:v>
                </c:pt>
                <c:pt idx="56">
                  <c:v>17.5</c:v>
                </c:pt>
                <c:pt idx="57">
                  <c:v>17.5</c:v>
                </c:pt>
                <c:pt idx="58">
                  <c:v>18</c:v>
                </c:pt>
                <c:pt idx="59">
                  <c:v>18</c:v>
                </c:pt>
                <c:pt idx="60">
                  <c:v>18</c:v>
                </c:pt>
                <c:pt idx="61">
                  <c:v>20</c:v>
                </c:pt>
              </c:numCache>
            </c:numRef>
          </c:xVal>
          <c:yVal>
            <c:numRef>
              <c:f>'Почва-Секторы'!$C$592:$C$653</c:f>
              <c:numCache>
                <c:formatCode>General</c:formatCode>
                <c:ptCount val="62"/>
                <c:pt idx="0">
                  <c:v>20.9</c:v>
                </c:pt>
                <c:pt idx="1">
                  <c:v>14.5</c:v>
                </c:pt>
                <c:pt idx="2">
                  <c:v>29.8</c:v>
                </c:pt>
                <c:pt idx="3">
                  <c:v>25.8</c:v>
                </c:pt>
                <c:pt idx="4">
                  <c:v>33</c:v>
                </c:pt>
                <c:pt idx="5">
                  <c:v>24.1</c:v>
                </c:pt>
                <c:pt idx="6">
                  <c:v>15.8</c:v>
                </c:pt>
                <c:pt idx="7">
                  <c:v>21.7</c:v>
                </c:pt>
                <c:pt idx="8">
                  <c:v>31</c:v>
                </c:pt>
                <c:pt idx="9">
                  <c:v>83</c:v>
                </c:pt>
                <c:pt idx="10">
                  <c:v>23.9</c:v>
                </c:pt>
                <c:pt idx="11">
                  <c:v>21.2</c:v>
                </c:pt>
                <c:pt idx="12">
                  <c:v>14.5</c:v>
                </c:pt>
                <c:pt idx="13">
                  <c:v>18.8</c:v>
                </c:pt>
                <c:pt idx="14">
                  <c:v>32.5</c:v>
                </c:pt>
                <c:pt idx="15">
                  <c:v>39</c:v>
                </c:pt>
                <c:pt idx="16">
                  <c:v>34.700000000000003</c:v>
                </c:pt>
                <c:pt idx="17">
                  <c:v>21.4</c:v>
                </c:pt>
                <c:pt idx="18">
                  <c:v>4.0999999999999996</c:v>
                </c:pt>
                <c:pt idx="19">
                  <c:v>9.7000000000000011</c:v>
                </c:pt>
                <c:pt idx="20">
                  <c:v>8</c:v>
                </c:pt>
                <c:pt idx="21">
                  <c:v>5.7</c:v>
                </c:pt>
                <c:pt idx="22">
                  <c:v>2.5</c:v>
                </c:pt>
                <c:pt idx="23">
                  <c:v>9.7000000000000011</c:v>
                </c:pt>
                <c:pt idx="24">
                  <c:v>3</c:v>
                </c:pt>
                <c:pt idx="25">
                  <c:v>2.1</c:v>
                </c:pt>
                <c:pt idx="26">
                  <c:v>4.9000000000000004</c:v>
                </c:pt>
                <c:pt idx="27">
                  <c:v>1.5</c:v>
                </c:pt>
                <c:pt idx="28">
                  <c:v>21.4</c:v>
                </c:pt>
                <c:pt idx="29">
                  <c:v>11.7</c:v>
                </c:pt>
                <c:pt idx="30">
                  <c:v>3.5</c:v>
                </c:pt>
                <c:pt idx="31">
                  <c:v>0.2</c:v>
                </c:pt>
                <c:pt idx="32">
                  <c:v>32.6</c:v>
                </c:pt>
                <c:pt idx="33">
                  <c:v>21.9</c:v>
                </c:pt>
                <c:pt idx="34">
                  <c:v>6.3</c:v>
                </c:pt>
                <c:pt idx="35">
                  <c:v>11.7</c:v>
                </c:pt>
                <c:pt idx="36">
                  <c:v>16.3</c:v>
                </c:pt>
                <c:pt idx="37">
                  <c:v>23.9</c:v>
                </c:pt>
                <c:pt idx="38">
                  <c:v>25.8</c:v>
                </c:pt>
                <c:pt idx="39">
                  <c:v>16.899999999999999</c:v>
                </c:pt>
                <c:pt idx="40">
                  <c:v>15.7</c:v>
                </c:pt>
                <c:pt idx="41">
                  <c:v>0.2</c:v>
                </c:pt>
                <c:pt idx="42">
                  <c:v>15.1</c:v>
                </c:pt>
                <c:pt idx="43">
                  <c:v>22.3</c:v>
                </c:pt>
                <c:pt idx="44">
                  <c:v>4.4000000000000004</c:v>
                </c:pt>
                <c:pt idx="45">
                  <c:v>22.5</c:v>
                </c:pt>
                <c:pt idx="46">
                  <c:v>14.8</c:v>
                </c:pt>
                <c:pt idx="47">
                  <c:v>13.5</c:v>
                </c:pt>
                <c:pt idx="48">
                  <c:v>14.9</c:v>
                </c:pt>
                <c:pt idx="49">
                  <c:v>14.8</c:v>
                </c:pt>
                <c:pt idx="50">
                  <c:v>37.6</c:v>
                </c:pt>
                <c:pt idx="51">
                  <c:v>0.85000000000000064</c:v>
                </c:pt>
                <c:pt idx="52">
                  <c:v>20.3</c:v>
                </c:pt>
                <c:pt idx="53">
                  <c:v>1.6</c:v>
                </c:pt>
                <c:pt idx="54">
                  <c:v>10.8</c:v>
                </c:pt>
                <c:pt idx="55">
                  <c:v>19.8</c:v>
                </c:pt>
                <c:pt idx="56">
                  <c:v>20.7</c:v>
                </c:pt>
                <c:pt idx="57">
                  <c:v>22</c:v>
                </c:pt>
                <c:pt idx="58">
                  <c:v>27.7</c:v>
                </c:pt>
                <c:pt idx="59">
                  <c:v>20.6</c:v>
                </c:pt>
                <c:pt idx="60">
                  <c:v>34.800000000000004</c:v>
                </c:pt>
                <c:pt idx="61">
                  <c:v>1.2</c:v>
                </c:pt>
              </c:numCache>
            </c:numRef>
          </c:yVal>
          <c:extLst xmlns:c16r2="http://schemas.microsoft.com/office/drawing/2015/06/chart">
            <c:ext xmlns:c16="http://schemas.microsoft.com/office/drawing/2014/chart" uri="{C3380CC4-5D6E-409C-BE32-E72D297353CC}">
              <c16:uniqueId val="{00000000-A737-421E-AB0D-2382199FEB86}"/>
            </c:ext>
          </c:extLst>
        </c:ser>
        <c:ser>
          <c:idx val="1"/>
          <c:order val="1"/>
          <c:tx>
            <c:strRef>
              <c:f>'Почва-Секторы'!$D$1</c:f>
              <c:strCache>
                <c:ptCount val="1"/>
                <c:pt idx="0">
                  <c:v>90Sr-почва , Бк/кг</c:v>
                </c:pt>
              </c:strCache>
            </c:strRef>
          </c:tx>
          <c:spPr>
            <a:ln w="28575">
              <a:noFill/>
            </a:ln>
          </c:spPr>
          <c:xVal>
            <c:numRef>
              <c:f>'Почва-Секторы'!$B$592:$B$653</c:f>
              <c:numCache>
                <c:formatCode>General</c:formatCode>
                <c:ptCount val="62"/>
                <c:pt idx="0">
                  <c:v>7.5</c:v>
                </c:pt>
                <c:pt idx="1">
                  <c:v>7.5</c:v>
                </c:pt>
                <c:pt idx="2">
                  <c:v>8</c:v>
                </c:pt>
                <c:pt idx="3">
                  <c:v>8</c:v>
                </c:pt>
                <c:pt idx="4">
                  <c:v>8</c:v>
                </c:pt>
                <c:pt idx="5">
                  <c:v>8</c:v>
                </c:pt>
                <c:pt idx="6">
                  <c:v>9</c:v>
                </c:pt>
                <c:pt idx="7">
                  <c:v>9</c:v>
                </c:pt>
                <c:pt idx="8">
                  <c:v>9</c:v>
                </c:pt>
                <c:pt idx="9">
                  <c:v>9</c:v>
                </c:pt>
                <c:pt idx="10">
                  <c:v>10</c:v>
                </c:pt>
                <c:pt idx="11">
                  <c:v>10</c:v>
                </c:pt>
                <c:pt idx="12">
                  <c:v>11</c:v>
                </c:pt>
                <c:pt idx="13">
                  <c:v>11</c:v>
                </c:pt>
                <c:pt idx="14">
                  <c:v>11</c:v>
                </c:pt>
                <c:pt idx="15">
                  <c:v>12</c:v>
                </c:pt>
                <c:pt idx="16">
                  <c:v>12</c:v>
                </c:pt>
                <c:pt idx="17">
                  <c:v>12</c:v>
                </c:pt>
                <c:pt idx="18">
                  <c:v>12</c:v>
                </c:pt>
                <c:pt idx="19">
                  <c:v>12.5</c:v>
                </c:pt>
                <c:pt idx="20">
                  <c:v>12.5</c:v>
                </c:pt>
                <c:pt idx="21">
                  <c:v>12.5</c:v>
                </c:pt>
                <c:pt idx="22">
                  <c:v>12.5</c:v>
                </c:pt>
                <c:pt idx="23">
                  <c:v>12.5</c:v>
                </c:pt>
                <c:pt idx="24">
                  <c:v>13</c:v>
                </c:pt>
                <c:pt idx="25">
                  <c:v>13</c:v>
                </c:pt>
                <c:pt idx="26">
                  <c:v>13</c:v>
                </c:pt>
                <c:pt idx="27">
                  <c:v>13</c:v>
                </c:pt>
                <c:pt idx="28">
                  <c:v>13</c:v>
                </c:pt>
                <c:pt idx="29">
                  <c:v>13</c:v>
                </c:pt>
                <c:pt idx="30">
                  <c:v>13</c:v>
                </c:pt>
                <c:pt idx="31">
                  <c:v>13</c:v>
                </c:pt>
                <c:pt idx="32">
                  <c:v>13.5</c:v>
                </c:pt>
                <c:pt idx="33">
                  <c:v>13.5</c:v>
                </c:pt>
                <c:pt idx="34">
                  <c:v>13.5</c:v>
                </c:pt>
                <c:pt idx="35">
                  <c:v>13.5</c:v>
                </c:pt>
                <c:pt idx="36">
                  <c:v>14</c:v>
                </c:pt>
                <c:pt idx="37">
                  <c:v>14</c:v>
                </c:pt>
                <c:pt idx="38">
                  <c:v>14</c:v>
                </c:pt>
                <c:pt idx="39">
                  <c:v>14</c:v>
                </c:pt>
                <c:pt idx="40">
                  <c:v>14</c:v>
                </c:pt>
                <c:pt idx="41">
                  <c:v>14</c:v>
                </c:pt>
                <c:pt idx="42">
                  <c:v>15</c:v>
                </c:pt>
                <c:pt idx="43">
                  <c:v>15</c:v>
                </c:pt>
                <c:pt idx="44">
                  <c:v>15</c:v>
                </c:pt>
                <c:pt idx="45">
                  <c:v>15</c:v>
                </c:pt>
                <c:pt idx="46">
                  <c:v>15</c:v>
                </c:pt>
                <c:pt idx="47">
                  <c:v>16</c:v>
                </c:pt>
                <c:pt idx="48">
                  <c:v>16</c:v>
                </c:pt>
                <c:pt idx="49">
                  <c:v>16</c:v>
                </c:pt>
                <c:pt idx="50">
                  <c:v>16</c:v>
                </c:pt>
                <c:pt idx="51">
                  <c:v>16</c:v>
                </c:pt>
                <c:pt idx="52">
                  <c:v>16.5</c:v>
                </c:pt>
                <c:pt idx="53">
                  <c:v>16.5</c:v>
                </c:pt>
                <c:pt idx="54">
                  <c:v>16.5</c:v>
                </c:pt>
                <c:pt idx="55">
                  <c:v>17</c:v>
                </c:pt>
                <c:pt idx="56">
                  <c:v>17.5</c:v>
                </c:pt>
                <c:pt idx="57">
                  <c:v>17.5</c:v>
                </c:pt>
                <c:pt idx="58">
                  <c:v>18</c:v>
                </c:pt>
                <c:pt idx="59">
                  <c:v>18</c:v>
                </c:pt>
                <c:pt idx="60">
                  <c:v>18</c:v>
                </c:pt>
                <c:pt idx="61">
                  <c:v>20</c:v>
                </c:pt>
              </c:numCache>
            </c:numRef>
          </c:xVal>
          <c:yVal>
            <c:numRef>
              <c:f>'Почва-Секторы'!$D$592:$D$653</c:f>
              <c:numCache>
                <c:formatCode>General</c:formatCode>
                <c:ptCount val="62"/>
              </c:numCache>
            </c:numRef>
          </c:yVal>
          <c:extLst xmlns:c16r2="http://schemas.microsoft.com/office/drawing/2015/06/chart">
            <c:ext xmlns:c16="http://schemas.microsoft.com/office/drawing/2014/chart" uri="{C3380CC4-5D6E-409C-BE32-E72D297353CC}">
              <c16:uniqueId val="{00000001-A737-421E-AB0D-2382199FEB86}"/>
            </c:ext>
          </c:extLst>
        </c:ser>
        <c:ser>
          <c:idx val="2"/>
          <c:order val="2"/>
          <c:tx>
            <c:strRef>
              <c:f>'Почва-Секторы'!$E$1</c:f>
              <c:strCache>
                <c:ptCount val="1"/>
                <c:pt idx="0">
                  <c:v>Расчет</c:v>
                </c:pt>
              </c:strCache>
            </c:strRef>
          </c:tx>
          <c:spPr>
            <a:ln w="25400">
              <a:solidFill>
                <a:sysClr val="windowText" lastClr="000000"/>
              </a:solidFill>
            </a:ln>
          </c:spPr>
          <c:marker>
            <c:symbol val="none"/>
          </c:marker>
          <c:xVal>
            <c:numRef>
              <c:f>'Почва-Секторы'!$B$592:$B$653</c:f>
              <c:numCache>
                <c:formatCode>General</c:formatCode>
                <c:ptCount val="62"/>
                <c:pt idx="0">
                  <c:v>7.5</c:v>
                </c:pt>
                <c:pt idx="1">
                  <c:v>7.5</c:v>
                </c:pt>
                <c:pt idx="2">
                  <c:v>8</c:v>
                </c:pt>
                <c:pt idx="3">
                  <c:v>8</c:v>
                </c:pt>
                <c:pt idx="4">
                  <c:v>8</c:v>
                </c:pt>
                <c:pt idx="5">
                  <c:v>8</c:v>
                </c:pt>
                <c:pt idx="6">
                  <c:v>9</c:v>
                </c:pt>
                <c:pt idx="7">
                  <c:v>9</c:v>
                </c:pt>
                <c:pt idx="8">
                  <c:v>9</c:v>
                </c:pt>
                <c:pt idx="9">
                  <c:v>9</c:v>
                </c:pt>
                <c:pt idx="10">
                  <c:v>10</c:v>
                </c:pt>
                <c:pt idx="11">
                  <c:v>10</c:v>
                </c:pt>
                <c:pt idx="12">
                  <c:v>11</c:v>
                </c:pt>
                <c:pt idx="13">
                  <c:v>11</c:v>
                </c:pt>
                <c:pt idx="14">
                  <c:v>11</c:v>
                </c:pt>
                <c:pt idx="15">
                  <c:v>12</c:v>
                </c:pt>
                <c:pt idx="16">
                  <c:v>12</c:v>
                </c:pt>
                <c:pt idx="17">
                  <c:v>12</c:v>
                </c:pt>
                <c:pt idx="18">
                  <c:v>12</c:v>
                </c:pt>
                <c:pt idx="19">
                  <c:v>12.5</c:v>
                </c:pt>
                <c:pt idx="20">
                  <c:v>12.5</c:v>
                </c:pt>
                <c:pt idx="21">
                  <c:v>12.5</c:v>
                </c:pt>
                <c:pt idx="22">
                  <c:v>12.5</c:v>
                </c:pt>
                <c:pt idx="23">
                  <c:v>12.5</c:v>
                </c:pt>
                <c:pt idx="24">
                  <c:v>13</c:v>
                </c:pt>
                <c:pt idx="25">
                  <c:v>13</c:v>
                </c:pt>
                <c:pt idx="26">
                  <c:v>13</c:v>
                </c:pt>
                <c:pt idx="27">
                  <c:v>13</c:v>
                </c:pt>
                <c:pt idx="28">
                  <c:v>13</c:v>
                </c:pt>
                <c:pt idx="29">
                  <c:v>13</c:v>
                </c:pt>
                <c:pt idx="30">
                  <c:v>13</c:v>
                </c:pt>
                <c:pt idx="31">
                  <c:v>13</c:v>
                </c:pt>
                <c:pt idx="32">
                  <c:v>13.5</c:v>
                </c:pt>
                <c:pt idx="33">
                  <c:v>13.5</c:v>
                </c:pt>
                <c:pt idx="34">
                  <c:v>13.5</c:v>
                </c:pt>
                <c:pt idx="35">
                  <c:v>13.5</c:v>
                </c:pt>
                <c:pt idx="36">
                  <c:v>14</c:v>
                </c:pt>
                <c:pt idx="37">
                  <c:v>14</c:v>
                </c:pt>
                <c:pt idx="38">
                  <c:v>14</c:v>
                </c:pt>
                <c:pt idx="39">
                  <c:v>14</c:v>
                </c:pt>
                <c:pt idx="40">
                  <c:v>14</c:v>
                </c:pt>
                <c:pt idx="41">
                  <c:v>14</c:v>
                </c:pt>
                <c:pt idx="42">
                  <c:v>15</c:v>
                </c:pt>
                <c:pt idx="43">
                  <c:v>15</c:v>
                </c:pt>
                <c:pt idx="44">
                  <c:v>15</c:v>
                </c:pt>
                <c:pt idx="45">
                  <c:v>15</c:v>
                </c:pt>
                <c:pt idx="46">
                  <c:v>15</c:v>
                </c:pt>
                <c:pt idx="47">
                  <c:v>16</c:v>
                </c:pt>
                <c:pt idx="48">
                  <c:v>16</c:v>
                </c:pt>
                <c:pt idx="49">
                  <c:v>16</c:v>
                </c:pt>
                <c:pt idx="50">
                  <c:v>16</c:v>
                </c:pt>
                <c:pt idx="51">
                  <c:v>16</c:v>
                </c:pt>
                <c:pt idx="52">
                  <c:v>16.5</c:v>
                </c:pt>
                <c:pt idx="53">
                  <c:v>16.5</c:v>
                </c:pt>
                <c:pt idx="54">
                  <c:v>16.5</c:v>
                </c:pt>
                <c:pt idx="55">
                  <c:v>17</c:v>
                </c:pt>
                <c:pt idx="56">
                  <c:v>17.5</c:v>
                </c:pt>
                <c:pt idx="57">
                  <c:v>17.5</c:v>
                </c:pt>
                <c:pt idx="58">
                  <c:v>18</c:v>
                </c:pt>
                <c:pt idx="59">
                  <c:v>18</c:v>
                </c:pt>
                <c:pt idx="60">
                  <c:v>18</c:v>
                </c:pt>
                <c:pt idx="61">
                  <c:v>20</c:v>
                </c:pt>
              </c:numCache>
            </c:numRef>
          </c:xVal>
          <c:yVal>
            <c:numRef>
              <c:f>'Почва-Секторы'!$E$592:$E$653</c:f>
              <c:numCache>
                <c:formatCode>General</c:formatCode>
                <c:ptCount val="62"/>
                <c:pt idx="0">
                  <c:v>36.40447162134209</c:v>
                </c:pt>
                <c:pt idx="1">
                  <c:v>36.40447162134209</c:v>
                </c:pt>
                <c:pt idx="2">
                  <c:v>32.690714464564962</c:v>
                </c:pt>
                <c:pt idx="3">
                  <c:v>32.690714464564962</c:v>
                </c:pt>
                <c:pt idx="4">
                  <c:v>32.690714464564962</c:v>
                </c:pt>
                <c:pt idx="5">
                  <c:v>32.690714464564962</c:v>
                </c:pt>
                <c:pt idx="6">
                  <c:v>26.808231132755189</c:v>
                </c:pt>
                <c:pt idx="7">
                  <c:v>26.808231132755189</c:v>
                </c:pt>
                <c:pt idx="8">
                  <c:v>26.808231132755189</c:v>
                </c:pt>
                <c:pt idx="9">
                  <c:v>26.808231132755189</c:v>
                </c:pt>
                <c:pt idx="10">
                  <c:v>22.406383055070688</c:v>
                </c:pt>
                <c:pt idx="11">
                  <c:v>22.406383055070688</c:v>
                </c:pt>
                <c:pt idx="12">
                  <c:v>19.025392400148128</c:v>
                </c:pt>
                <c:pt idx="13">
                  <c:v>19.025392400148128</c:v>
                </c:pt>
                <c:pt idx="14">
                  <c:v>19.025392400148128</c:v>
                </c:pt>
                <c:pt idx="15">
                  <c:v>16.370831626458621</c:v>
                </c:pt>
                <c:pt idx="16">
                  <c:v>16.370831626458621</c:v>
                </c:pt>
                <c:pt idx="17">
                  <c:v>16.370831626458621</c:v>
                </c:pt>
                <c:pt idx="18">
                  <c:v>16.370831626458621</c:v>
                </c:pt>
                <c:pt idx="19">
                  <c:v>15.252175942714793</c:v>
                </c:pt>
                <c:pt idx="20">
                  <c:v>15.252175942714793</c:v>
                </c:pt>
                <c:pt idx="21">
                  <c:v>15.252175942714793</c:v>
                </c:pt>
                <c:pt idx="22">
                  <c:v>15.252175942714793</c:v>
                </c:pt>
                <c:pt idx="23">
                  <c:v>15.252175942714793</c:v>
                </c:pt>
                <c:pt idx="24">
                  <c:v>14.247285159937418</c:v>
                </c:pt>
                <c:pt idx="25">
                  <c:v>14.247285159937418</c:v>
                </c:pt>
                <c:pt idx="26">
                  <c:v>14.247285159937418</c:v>
                </c:pt>
                <c:pt idx="27">
                  <c:v>14.247285159937418</c:v>
                </c:pt>
                <c:pt idx="28">
                  <c:v>14.247285159937418</c:v>
                </c:pt>
                <c:pt idx="29">
                  <c:v>14.247285159937418</c:v>
                </c:pt>
                <c:pt idx="30">
                  <c:v>14.247285159937418</c:v>
                </c:pt>
                <c:pt idx="31">
                  <c:v>14.247285159937418</c:v>
                </c:pt>
                <c:pt idx="32">
                  <c:v>13.341101564967468</c:v>
                </c:pt>
                <c:pt idx="33">
                  <c:v>13.341101564967468</c:v>
                </c:pt>
                <c:pt idx="34">
                  <c:v>13.341101564967468</c:v>
                </c:pt>
                <c:pt idx="35">
                  <c:v>13.341101564967468</c:v>
                </c:pt>
                <c:pt idx="36">
                  <c:v>12.520986209334525</c:v>
                </c:pt>
                <c:pt idx="37">
                  <c:v>12.520986209334525</c:v>
                </c:pt>
                <c:pt idx="38">
                  <c:v>12.520986209334525</c:v>
                </c:pt>
                <c:pt idx="39">
                  <c:v>12.520986209334525</c:v>
                </c:pt>
                <c:pt idx="40">
                  <c:v>12.520986209334525</c:v>
                </c:pt>
                <c:pt idx="41">
                  <c:v>12.520986209334525</c:v>
                </c:pt>
                <c:pt idx="42">
                  <c:v>11.097882931576974</c:v>
                </c:pt>
                <c:pt idx="43">
                  <c:v>11.097882931576974</c:v>
                </c:pt>
                <c:pt idx="44">
                  <c:v>11.097882931576974</c:v>
                </c:pt>
                <c:pt idx="45">
                  <c:v>11.097882931576974</c:v>
                </c:pt>
                <c:pt idx="46">
                  <c:v>11.097882931576974</c:v>
                </c:pt>
                <c:pt idx="47">
                  <c:v>9.910282408259226</c:v>
                </c:pt>
                <c:pt idx="48">
                  <c:v>9.910282408259226</c:v>
                </c:pt>
                <c:pt idx="49">
                  <c:v>9.910282408259226</c:v>
                </c:pt>
                <c:pt idx="50">
                  <c:v>9.910282408259226</c:v>
                </c:pt>
                <c:pt idx="51">
                  <c:v>9.910282408259226</c:v>
                </c:pt>
                <c:pt idx="52">
                  <c:v>9.3887154669091188</c:v>
                </c:pt>
                <c:pt idx="53">
                  <c:v>9.3887154669091188</c:v>
                </c:pt>
                <c:pt idx="54">
                  <c:v>9.3887154669091188</c:v>
                </c:pt>
                <c:pt idx="55">
                  <c:v>8.9084508372243274</c:v>
                </c:pt>
                <c:pt idx="56">
                  <c:v>8.4651886587204519</c:v>
                </c:pt>
                <c:pt idx="57">
                  <c:v>8.4651886587204519</c:v>
                </c:pt>
                <c:pt idx="58">
                  <c:v>8.0551774775959064</c:v>
                </c:pt>
                <c:pt idx="59">
                  <c:v>8.0551774775959064</c:v>
                </c:pt>
                <c:pt idx="60">
                  <c:v>8.0551774775959064</c:v>
                </c:pt>
                <c:pt idx="61">
                  <c:v>6.6875838215854317</c:v>
                </c:pt>
              </c:numCache>
            </c:numRef>
          </c:yVal>
          <c:extLst xmlns:c16r2="http://schemas.microsoft.com/office/drawing/2015/06/chart">
            <c:ext xmlns:c16="http://schemas.microsoft.com/office/drawing/2014/chart" uri="{C3380CC4-5D6E-409C-BE32-E72D297353CC}">
              <c16:uniqueId val="{00000002-A737-421E-AB0D-2382199FEB86}"/>
            </c:ext>
          </c:extLst>
        </c:ser>
        <c:axId val="90109440"/>
        <c:axId val="90110976"/>
      </c:scatterChart>
      <c:valAx>
        <c:axId val="90109440"/>
        <c:scaling>
          <c:orientation val="minMax"/>
          <c:max val="25"/>
          <c:min val="5"/>
        </c:scaling>
        <c:axPos val="b"/>
        <c:numFmt formatCode="General" sourceLinked="1"/>
        <c:tickLblPos val="nextTo"/>
        <c:crossAx val="90110976"/>
        <c:crossesAt val="0.1"/>
        <c:crossBetween val="midCat"/>
      </c:valAx>
      <c:valAx>
        <c:axId val="90110976"/>
        <c:scaling>
          <c:logBase val="10"/>
          <c:orientation val="minMax"/>
          <c:min val="0.1"/>
        </c:scaling>
        <c:axPos val="l"/>
        <c:majorGridlines/>
        <c:numFmt formatCode="General" sourceLinked="1"/>
        <c:tickLblPos val="nextTo"/>
        <c:crossAx val="90109440"/>
        <c:crossesAt val="5"/>
        <c:crossBetween val="midCat"/>
      </c:valAx>
    </c:plotArea>
    <c:plotVisOnly val="1"/>
    <c:dispBlanksAs val="gap"/>
  </c:chart>
  <c:txPr>
    <a:bodyPr/>
    <a:lstStyle/>
    <a:p>
      <a:pPr>
        <a:defRPr sz="1200" b="1"/>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6334716781092073"/>
          <c:y val="8.5949915409341632E-2"/>
          <c:w val="0.80609716888837168"/>
          <c:h val="0.55192459844718778"/>
        </c:manualLayout>
      </c:layout>
      <c:barChart>
        <c:barDir val="col"/>
        <c:grouping val="clustered"/>
        <c:ser>
          <c:idx val="0"/>
          <c:order val="0"/>
          <c:tx>
            <c:strRef>
              <c:f>Дозы!$C$95</c:f>
              <c:strCache>
                <c:ptCount val="1"/>
                <c:pt idx="0">
                  <c:v>Наумовка</c:v>
                </c:pt>
              </c:strCache>
            </c:strRef>
          </c:tx>
          <c:cat>
            <c:strRef>
              <c:f>Дозы!$B$96:$B$103</c:f>
              <c:strCache>
                <c:ptCount val="8"/>
                <c:pt idx="0">
                  <c:v>Мясо</c:v>
                </c:pt>
                <c:pt idx="1">
                  <c:v>Молоко</c:v>
                </c:pt>
                <c:pt idx="2">
                  <c:v>Зерно</c:v>
                </c:pt>
                <c:pt idx="3">
                  <c:v>Картофель</c:v>
                </c:pt>
                <c:pt idx="4">
                  <c:v>Овощи</c:v>
                </c:pt>
                <c:pt idx="5">
                  <c:v>Трава</c:v>
                </c:pt>
                <c:pt idx="6">
                  <c:v>Сено</c:v>
                </c:pt>
                <c:pt idx="7">
                  <c:v>Аизм сено</c:v>
                </c:pt>
              </c:strCache>
            </c:strRef>
          </c:cat>
          <c:val>
            <c:numRef>
              <c:f>Дозы!$C$96:$C$103</c:f>
              <c:numCache>
                <c:formatCode>General</c:formatCode>
                <c:ptCount val="8"/>
                <c:pt idx="0">
                  <c:v>13.97</c:v>
                </c:pt>
                <c:pt idx="1">
                  <c:v>3.72</c:v>
                </c:pt>
                <c:pt idx="2">
                  <c:v>2.8099999999999987</c:v>
                </c:pt>
                <c:pt idx="3">
                  <c:v>1.46</c:v>
                </c:pt>
                <c:pt idx="4">
                  <c:v>0.56999999999999995</c:v>
                </c:pt>
                <c:pt idx="5">
                  <c:v>2.2999999999999998</c:v>
                </c:pt>
                <c:pt idx="6">
                  <c:v>9.6</c:v>
                </c:pt>
                <c:pt idx="7">
                  <c:v>7.2</c:v>
                </c:pt>
              </c:numCache>
            </c:numRef>
          </c:val>
          <c:extLst xmlns:c16r2="http://schemas.microsoft.com/office/drawing/2015/06/chart">
            <c:ext xmlns:c16="http://schemas.microsoft.com/office/drawing/2014/chart" uri="{C3380CC4-5D6E-409C-BE32-E72D297353CC}">
              <c16:uniqueId val="{00000000-D38C-4362-847C-6EEA48FBE76B}"/>
            </c:ext>
          </c:extLst>
        </c:ser>
        <c:axId val="90143744"/>
        <c:axId val="90174208"/>
      </c:barChart>
      <c:catAx>
        <c:axId val="90143744"/>
        <c:scaling>
          <c:orientation val="minMax"/>
        </c:scaling>
        <c:axPos val="b"/>
        <c:numFmt formatCode="General" sourceLinked="0"/>
        <c:tickLblPos val="nextTo"/>
        <c:txPr>
          <a:bodyPr rot="-5400000" vert="horz"/>
          <a:lstStyle/>
          <a:p>
            <a:pPr>
              <a:defRPr/>
            </a:pPr>
            <a:endParaRPr lang="ru-RU"/>
          </a:p>
        </c:txPr>
        <c:crossAx val="90174208"/>
        <c:crosses val="autoZero"/>
        <c:auto val="1"/>
        <c:lblAlgn val="ctr"/>
        <c:lblOffset val="100"/>
      </c:catAx>
      <c:valAx>
        <c:axId val="90174208"/>
        <c:scaling>
          <c:orientation val="minMax"/>
          <c:max val="14"/>
        </c:scaling>
        <c:axPos val="l"/>
        <c:majorGridlines/>
        <c:title>
          <c:tx>
            <c:rich>
              <a:bodyPr rot="-5400000" vert="horz"/>
              <a:lstStyle/>
              <a:p>
                <a:pPr>
                  <a:defRPr/>
                </a:pPr>
                <a:r>
                  <a:rPr lang="ru-RU"/>
                  <a:t>Уд. активность, Бк/кг</a:t>
                </a:r>
              </a:p>
            </c:rich>
          </c:tx>
          <c:layout>
            <c:manualLayout>
              <c:xMode val="edge"/>
              <c:yMode val="edge"/>
              <c:x val="0"/>
              <c:y val="6.255811075043359E-2"/>
            </c:manualLayout>
          </c:layout>
        </c:title>
        <c:numFmt formatCode="General" sourceLinked="1"/>
        <c:tickLblPos val="nextTo"/>
        <c:crossAx val="90143744"/>
        <c:crosses val="autoZero"/>
        <c:crossBetween val="between"/>
      </c:valAx>
    </c:plotArea>
    <c:plotVisOnly val="1"/>
    <c:dispBlanksAs val="gap"/>
  </c:chart>
  <c:txPr>
    <a:bodyPr/>
    <a:lstStyle/>
    <a:p>
      <a:pPr>
        <a:defRPr sz="1400" b="1"/>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886DCCD-FB14-4FA8-B1C2-D065E82645DF}" type="datetimeFigureOut">
              <a:rPr lang="ru-RU" smtClean="0"/>
              <a:pPr/>
              <a:t>28.09.2021</a:t>
            </a:fld>
            <a:endParaRPr lang="ru-RU"/>
          </a:p>
        </p:txBody>
      </p:sp>
      <p:sp>
        <p:nvSpPr>
          <p:cNvPr id="4" name="Нижний колонтитул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508D96E1-DF61-4A53-9932-3DFD8899BB97}" type="slidenum">
              <a:rPr lang="ru-RU" smtClean="0"/>
              <a:pPr/>
              <a:t>‹#›</a:t>
            </a:fld>
            <a:endParaRPr lang="ru-RU"/>
          </a:p>
        </p:txBody>
      </p:sp>
    </p:spTree>
    <p:extLst>
      <p:ext uri="{BB962C8B-B14F-4D97-AF65-F5344CB8AC3E}">
        <p14:creationId xmlns:p14="http://schemas.microsoft.com/office/powerpoint/2010/main" xmlns="" val="2110548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B084D8A-822D-488E-8D1C-8C90CBE022BE}" type="datetimeFigureOut">
              <a:rPr lang="ru-RU" smtClean="0"/>
              <a:pPr/>
              <a:t>28.09.2021</a:t>
            </a:fld>
            <a:endParaRPr lang="ru-RU"/>
          </a:p>
        </p:txBody>
      </p:sp>
      <p:sp>
        <p:nvSpPr>
          <p:cNvPr id="4" name="Образ слайда 3"/>
          <p:cNvSpPr>
            <a:spLocks noGrp="1" noRot="1" noChangeAspect="1"/>
          </p:cNvSpPr>
          <p:nvPr>
            <p:ph type="sldImg" idx="2"/>
          </p:nvPr>
        </p:nvSpPr>
        <p:spPr>
          <a:xfrm>
            <a:off x="82550" y="739775"/>
            <a:ext cx="6570663"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0F70B7F-3432-4DBE-B821-B38A127FB2DF}" type="slidenum">
              <a:rPr lang="ru-RU" smtClean="0"/>
              <a:pPr/>
              <a:t>‹#›</a:t>
            </a:fld>
            <a:endParaRPr lang="ru-RU"/>
          </a:p>
        </p:txBody>
      </p:sp>
    </p:spTree>
    <p:extLst>
      <p:ext uri="{BB962C8B-B14F-4D97-AF65-F5344CB8AC3E}">
        <p14:creationId xmlns:p14="http://schemas.microsoft.com/office/powerpoint/2010/main" xmlns="" val="18992022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9749" y="2122487"/>
            <a:ext cx="5711825" cy="1189037"/>
          </a:xfrm>
          <a:prstGeom prst="rect">
            <a:avLst/>
          </a:prstGeom>
        </p:spPr>
        <p:txBody>
          <a:bodyPr lIns="0" tIns="0" rIns="0" bIns="0"/>
          <a:lstStyle>
            <a:lvl1pPr>
              <a:defRPr sz="2700" b="1">
                <a:solidFill>
                  <a:srgbClr val="404040"/>
                </a:solidFill>
                <a:latin typeface="+mn-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700" b="1" i="0" u="none" strike="noStrike" kern="0" cap="none" spc="0" normalizeH="0" baseline="0" noProof="0" dirty="0">
                <a:ln>
                  <a:noFill/>
                </a:ln>
                <a:solidFill>
                  <a:sysClr val="windowText" lastClr="000000">
                    <a:lumMod val="75000"/>
                    <a:lumOff val="25000"/>
                  </a:sysClr>
                </a:solidFill>
                <a:effectLst/>
                <a:uLnTx/>
                <a:uFillTx/>
                <a:latin typeface="Arial"/>
              </a:rPr>
              <a:t>Тема презентации</a:t>
            </a:r>
            <a:endParaRPr kumimoji="0" lang="en-US" sz="2700" b="1" i="0" u="none" strike="noStrike" kern="0" cap="none" spc="0" normalizeH="0" baseline="0" noProof="0" dirty="0">
              <a:ln>
                <a:noFill/>
              </a:ln>
              <a:solidFill>
                <a:sysClr val="windowText" lastClr="000000">
                  <a:lumMod val="75000"/>
                  <a:lumOff val="25000"/>
                </a:sysClr>
              </a:solidFill>
              <a:effectLst/>
              <a:uLnTx/>
              <a:uFillTx/>
              <a:latin typeface="Arial"/>
            </a:endParaRPr>
          </a:p>
        </p:txBody>
      </p:sp>
      <p:sp>
        <p:nvSpPr>
          <p:cNvPr id="8" name="Text Placeholder 2"/>
          <p:cNvSpPr>
            <a:spLocks noGrp="1"/>
          </p:cNvSpPr>
          <p:nvPr>
            <p:ph type="body" sz="quarter" idx="10" hasCustomPrompt="1"/>
          </p:nvPr>
        </p:nvSpPr>
        <p:spPr>
          <a:xfrm>
            <a:off x="539749" y="3798267"/>
            <a:ext cx="5711825" cy="284683"/>
          </a:xfrm>
          <a:prstGeom prst="rect">
            <a:avLst/>
          </a:prstGeom>
        </p:spPr>
        <p:txBody>
          <a:bodyPr lIns="0" tIns="0" rIns="0" bIns="0"/>
          <a:lstStyle>
            <a:lvl1pPr marL="0" indent="0">
              <a:buNone/>
              <a:defRPr sz="1400">
                <a:solidFill>
                  <a:schemeClr val="tx1">
                    <a:lumMod val="75000"/>
                    <a:lumOff val="25000"/>
                  </a:schemeClr>
                </a:solidFill>
                <a:latin typeface="+mn-lt"/>
              </a:defRPr>
            </a:lvl1pPr>
          </a:lstStyle>
          <a:p>
            <a:r>
              <a:rPr lang="ru-RU" dirty="0">
                <a:latin typeface="Arial" pitchFamily="34" charset="0"/>
                <a:cs typeface="Arial" pitchFamily="34" charset="0"/>
              </a:rPr>
              <a:t>Наименование мероприятия </a:t>
            </a:r>
            <a:r>
              <a:rPr lang="en-US" dirty="0">
                <a:latin typeface="Arial" pitchFamily="34" charset="0"/>
                <a:cs typeface="Arial" pitchFamily="34" charset="0"/>
              </a:rPr>
              <a:t>/</a:t>
            </a:r>
            <a:r>
              <a:rPr lang="ru-RU" dirty="0">
                <a:latin typeface="Arial" pitchFamily="34" charset="0"/>
                <a:cs typeface="Arial" pitchFamily="34" charset="0"/>
              </a:rPr>
              <a:t> название площадки</a:t>
            </a:r>
          </a:p>
        </p:txBody>
      </p:sp>
      <p:sp>
        <p:nvSpPr>
          <p:cNvPr id="6" name="Text Placeholder 3"/>
          <p:cNvSpPr>
            <a:spLocks noGrp="1"/>
          </p:cNvSpPr>
          <p:nvPr>
            <p:ph type="body" sz="quarter" idx="11" hasCustomPrompt="1"/>
          </p:nvPr>
        </p:nvSpPr>
        <p:spPr>
          <a:xfrm>
            <a:off x="539749" y="4212000"/>
            <a:ext cx="5711825" cy="21848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400" b="1">
                <a:solidFill>
                  <a:schemeClr val="tx1">
                    <a:lumMod val="75000"/>
                    <a:lumOff val="2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a:solidFill>
                  <a:srgbClr val="333333"/>
                </a:solidFill>
                <a:latin typeface="Arial" panose="020B0604020202020204" pitchFamily="34" charset="0"/>
                <a:ea typeface="Rosatom Light" pitchFamily="34" charset="-52"/>
                <a:cs typeface="Arial" pitchFamily="34" charset="0"/>
              </a:rPr>
              <a:t>ФИО</a:t>
            </a:r>
          </a:p>
        </p:txBody>
      </p:sp>
      <p:sp>
        <p:nvSpPr>
          <p:cNvPr id="11" name="Text Placeholder 4"/>
          <p:cNvSpPr>
            <a:spLocks noGrp="1"/>
          </p:cNvSpPr>
          <p:nvPr>
            <p:ph type="body" sz="quarter" idx="12" hasCustomPrompt="1"/>
          </p:nvPr>
        </p:nvSpPr>
        <p:spPr>
          <a:xfrm>
            <a:off x="539749" y="4428000"/>
            <a:ext cx="5711825" cy="28468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400">
                <a:solidFill>
                  <a:schemeClr val="tx1">
                    <a:lumMod val="75000"/>
                    <a:lumOff val="2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333333"/>
                </a:solidFill>
                <a:latin typeface="Arial" pitchFamily="34" charset="0"/>
                <a:ea typeface="Rosatom Light" pitchFamily="34" charset="-52"/>
                <a:cs typeface="Arial" pitchFamily="34" charset="0"/>
              </a:rPr>
              <a:t>Должность</a:t>
            </a:r>
          </a:p>
        </p:txBody>
      </p:sp>
    </p:spTree>
    <p:extLst>
      <p:ext uri="{BB962C8B-B14F-4D97-AF65-F5344CB8AC3E}">
        <p14:creationId xmlns:p14="http://schemas.microsoft.com/office/powerpoint/2010/main" xmlns="" val="8705562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Диаграммы 2">
    <p:spTree>
      <p:nvGrpSpPr>
        <p:cNvPr id="1" name=""/>
        <p:cNvGrpSpPr/>
        <p:nvPr/>
      </p:nvGrpSpPr>
      <p:grpSpPr>
        <a:xfrm>
          <a:off x="0" y="0"/>
          <a:ext cx="0" cy="0"/>
          <a:chOff x="0" y="0"/>
          <a:chExt cx="0" cy="0"/>
        </a:xfrm>
      </p:grpSpPr>
      <p:sp>
        <p:nvSpPr>
          <p:cNvPr id="8" name="Content Placeholder 2"/>
          <p:cNvSpPr>
            <a:spLocks noGrp="1"/>
          </p:cNvSpPr>
          <p:nvPr>
            <p:ph idx="18" hasCustomPrompt="1"/>
          </p:nvPr>
        </p:nvSpPr>
        <p:spPr>
          <a:xfrm>
            <a:off x="539750" y="1476375"/>
            <a:ext cx="4014788"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9" name="Content Placeholder 2"/>
          <p:cNvSpPr>
            <a:spLocks noGrp="1"/>
          </p:cNvSpPr>
          <p:nvPr>
            <p:ph idx="19" hasCustomPrompt="1"/>
          </p:nvPr>
        </p:nvSpPr>
        <p:spPr>
          <a:xfrm>
            <a:off x="4808539" y="1476375"/>
            <a:ext cx="3940174"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11"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2"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3"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xmlns="" val="1445476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a:ln/>
        </p:spPr>
        <p:txBody>
          <a:bodyPr/>
          <a:lstStyle>
            <a:lvl1pPr>
              <a:defRPr/>
            </a:lvl1pPr>
          </a:lstStyle>
          <a:p>
            <a:pPr>
              <a:defRPr/>
            </a:pPr>
            <a:fld id="{07688DEB-9D6F-406D-957C-74DE2B50002F}" type="slidenum">
              <a:rPr lang="ru-RU" altLang="ru-RU"/>
              <a:pPr>
                <a:defRPr/>
              </a:pPr>
              <a:t>‹#›</a:t>
            </a:fld>
            <a:endParaRPr lang="ru-RU" altLang="ru-RU"/>
          </a:p>
        </p:txBody>
      </p:sp>
    </p:spTree>
    <p:extLst>
      <p:ext uri="{BB962C8B-B14F-4D97-AF65-F5344CB8AC3E}">
        <p14:creationId xmlns:p14="http://schemas.microsoft.com/office/powerpoint/2010/main" xmlns="" val="23105559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екст диаграмма">
    <p:spTree>
      <p:nvGrpSpPr>
        <p:cNvPr id="1" name=""/>
        <p:cNvGrpSpPr/>
        <p:nvPr/>
      </p:nvGrpSpPr>
      <p:grpSpPr>
        <a:xfrm>
          <a:off x="0" y="0"/>
          <a:ext cx="0" cy="0"/>
          <a:chOff x="0" y="0"/>
          <a:chExt cx="0" cy="0"/>
        </a:xfrm>
      </p:grpSpPr>
      <p:sp>
        <p:nvSpPr>
          <p:cNvPr id="10" name="Chart Placeholder 4"/>
          <p:cNvSpPr>
            <a:spLocks noGrp="1"/>
          </p:cNvSpPr>
          <p:nvPr>
            <p:ph type="chart" sz="quarter" idx="17"/>
          </p:nvPr>
        </p:nvSpPr>
        <p:spPr>
          <a:xfrm>
            <a:off x="4808537" y="1476375"/>
            <a:ext cx="3940175" cy="2507870"/>
          </a:xfrm>
          <a:prstGeom prst="rect">
            <a:avLst/>
          </a:prstGeom>
        </p:spPr>
        <p:txBody>
          <a:bodyPr lIns="0" tIns="0" rIns="0" bIns="0"/>
          <a:lstStyle>
            <a:lvl1pPr marL="0" indent="0">
              <a:buFontTx/>
              <a:buNone/>
              <a:defRPr lang="en-US" sz="700" kern="1200" dirty="0">
                <a:solidFill>
                  <a:srgbClr val="333333"/>
                </a:solidFill>
                <a:latin typeface="Arial" charset="0"/>
                <a:ea typeface="Arial" charset="0"/>
                <a:cs typeface="Arial" charset="0"/>
              </a:defRPr>
            </a:lvl1pPr>
          </a:lstStyle>
          <a:p>
            <a:endParaRPr lang="en-US" dirty="0"/>
          </a:p>
        </p:txBody>
      </p:sp>
      <p:sp>
        <p:nvSpPr>
          <p:cNvPr id="11" name="Text Placeholder 7"/>
          <p:cNvSpPr>
            <a:spLocks noGrp="1"/>
          </p:cNvSpPr>
          <p:nvPr>
            <p:ph type="body" sz="quarter" idx="10" hasCustomPrompt="1"/>
          </p:nvPr>
        </p:nvSpPr>
        <p:spPr>
          <a:xfrm>
            <a:off x="539750" y="1476375"/>
            <a:ext cx="4014788" cy="2458451"/>
          </a:xfrm>
          <a:prstGeom prst="rect">
            <a:avLst/>
          </a:prstGeom>
        </p:spPr>
        <p:txBody>
          <a:bodyPr lIns="0" tIns="0" rIns="0" bIns="0"/>
          <a:lstStyle>
            <a:lvl1pPr marL="0" indent="0">
              <a:buFont typeface="Arial" charset="0"/>
              <a:buNone/>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9"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xmlns="" val="4040775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Заключительный слайд">
    <p:spTree>
      <p:nvGrpSpPr>
        <p:cNvPr id="1" name=""/>
        <p:cNvGrpSpPr/>
        <p:nvPr/>
      </p:nvGrpSpPr>
      <p:grpSpPr>
        <a:xfrm>
          <a:off x="0" y="0"/>
          <a:ext cx="0" cy="0"/>
          <a:chOff x="0" y="0"/>
          <a:chExt cx="0" cy="0"/>
        </a:xfrm>
      </p:grpSpPr>
      <p:sp>
        <p:nvSpPr>
          <p:cNvPr id="7" name="Text Placeholder 7"/>
          <p:cNvSpPr>
            <a:spLocks noGrp="1"/>
          </p:cNvSpPr>
          <p:nvPr>
            <p:ph type="body" sz="quarter" idx="11" hasCustomPrompt="1"/>
          </p:nvPr>
        </p:nvSpPr>
        <p:spPr>
          <a:xfrm>
            <a:off x="539749" y="1476375"/>
            <a:ext cx="4860925" cy="1274082"/>
          </a:xfrm>
          <a:prstGeom prst="rect">
            <a:avLst/>
          </a:prstGeom>
        </p:spPr>
        <p:txBody>
          <a:bodyPr lIns="0" tIns="0" rIns="0" bIns="0"/>
          <a:lstStyle>
            <a:lvl1pPr marL="0" indent="0">
              <a:lnSpc>
                <a:spcPts val="3780"/>
              </a:lnSpc>
              <a:spcBef>
                <a:spcPts val="0"/>
              </a:spcBef>
              <a:buFontTx/>
              <a:buNone/>
              <a:defRPr sz="4100" b="1">
                <a:solidFill>
                  <a:srgbClr val="333333"/>
                </a:solidFill>
                <a:latin typeface="Arial" charset="0"/>
                <a:ea typeface="Arial" charset="0"/>
                <a:cs typeface="Arial" charset="0"/>
              </a:defRPr>
            </a:lvl1pPr>
          </a:lstStyle>
          <a:p>
            <a:pPr lvl="0"/>
            <a:r>
              <a:rPr lang="ru-RU" dirty="0"/>
              <a:t>Заголовок</a:t>
            </a:r>
            <a:endParaRPr lang="en-US" dirty="0"/>
          </a:p>
        </p:txBody>
      </p:sp>
      <p:sp>
        <p:nvSpPr>
          <p:cNvPr id="5" name="Текст 4"/>
          <p:cNvSpPr>
            <a:spLocks noGrp="1"/>
          </p:cNvSpPr>
          <p:nvPr>
            <p:ph type="body" sz="quarter" idx="12" hasCustomPrompt="1"/>
          </p:nvPr>
        </p:nvSpPr>
        <p:spPr>
          <a:xfrm>
            <a:off x="539750" y="4488543"/>
            <a:ext cx="4860925" cy="227920"/>
          </a:xfrm>
          <a:prstGeom prst="rect">
            <a:avLst/>
          </a:prstGeom>
        </p:spPr>
        <p:txBody>
          <a:bodyPr lIns="0" tIns="0" rIns="0" bIns="0" anchor="b"/>
          <a:lstStyle>
            <a:lvl1pPr marL="0" indent="0">
              <a:lnSpc>
                <a:spcPct val="100000"/>
              </a:lnSpc>
              <a:spcBef>
                <a:spcPts val="0"/>
              </a:spcBef>
              <a:buNone/>
              <a:defRPr sz="1050" b="1">
                <a:solidFill>
                  <a:srgbClr val="333333"/>
                </a:solidFill>
                <a:latin typeface="Arial" pitchFamily="34" charset="0"/>
                <a:cs typeface="Arial" pitchFamily="34" charset="0"/>
              </a:defRPr>
            </a:lvl1pPr>
          </a:lstStyle>
          <a:p>
            <a:pPr lvl="0"/>
            <a:r>
              <a:rPr lang="ru-RU" dirty="0"/>
              <a:t>Дата</a:t>
            </a:r>
          </a:p>
        </p:txBody>
      </p:sp>
      <p:sp>
        <p:nvSpPr>
          <p:cNvPr id="4" name="Текст 4"/>
          <p:cNvSpPr>
            <a:spLocks noGrp="1"/>
          </p:cNvSpPr>
          <p:nvPr>
            <p:ph type="body" sz="quarter" idx="13" hasCustomPrompt="1"/>
          </p:nvPr>
        </p:nvSpPr>
        <p:spPr>
          <a:xfrm>
            <a:off x="539750" y="3537857"/>
            <a:ext cx="4860925" cy="946377"/>
          </a:xfrm>
          <a:prstGeom prst="rect">
            <a:avLst/>
          </a:prstGeom>
        </p:spPr>
        <p:txBody>
          <a:bodyPr lIns="0" tIns="0" rIns="0" bIns="0" anchor="ctr"/>
          <a:lstStyle>
            <a:lvl1pPr marL="0" indent="0">
              <a:lnSpc>
                <a:spcPct val="100000"/>
              </a:lnSpc>
              <a:spcBef>
                <a:spcPts val="0"/>
              </a:spcBef>
              <a:buNone/>
              <a:defRPr sz="1100">
                <a:solidFill>
                  <a:srgbClr val="333333"/>
                </a:solidFill>
                <a:latin typeface="Arial" pitchFamily="34" charset="0"/>
                <a:cs typeface="Arial" pitchFamily="34" charset="0"/>
              </a:defRPr>
            </a:lvl1pPr>
          </a:lstStyle>
          <a:p>
            <a:pPr lvl="0"/>
            <a:r>
              <a:rPr lang="ru-RU" dirty="0"/>
              <a:t>Основная информация</a:t>
            </a:r>
          </a:p>
        </p:txBody>
      </p:sp>
      <p:sp>
        <p:nvSpPr>
          <p:cNvPr id="6" name="Текст 4"/>
          <p:cNvSpPr>
            <a:spLocks noGrp="1"/>
          </p:cNvSpPr>
          <p:nvPr>
            <p:ph type="body" sz="quarter" idx="14" hasCustomPrompt="1"/>
          </p:nvPr>
        </p:nvSpPr>
        <p:spPr>
          <a:xfrm>
            <a:off x="539750" y="3083605"/>
            <a:ext cx="4860925" cy="227920"/>
          </a:xfrm>
          <a:prstGeom prst="rect">
            <a:avLst/>
          </a:prstGeom>
        </p:spPr>
        <p:txBody>
          <a:bodyPr lIns="0" tIns="0" rIns="0" bIns="0"/>
          <a:lstStyle>
            <a:lvl1pPr marL="0" indent="0">
              <a:lnSpc>
                <a:spcPct val="100000"/>
              </a:lnSpc>
              <a:spcBef>
                <a:spcPts val="0"/>
              </a:spcBef>
              <a:buNone/>
              <a:defRPr sz="1400" b="1">
                <a:solidFill>
                  <a:srgbClr val="333333"/>
                </a:solidFill>
                <a:latin typeface="Arial" pitchFamily="34" charset="0"/>
                <a:cs typeface="Arial" pitchFamily="34" charset="0"/>
              </a:defRPr>
            </a:lvl1pPr>
          </a:lstStyle>
          <a:p>
            <a:pPr lvl="0"/>
            <a:r>
              <a:rPr lang="ru-RU" dirty="0"/>
              <a:t>ФИО</a:t>
            </a:r>
          </a:p>
        </p:txBody>
      </p:sp>
      <p:sp>
        <p:nvSpPr>
          <p:cNvPr id="8" name="Текст 4"/>
          <p:cNvSpPr>
            <a:spLocks noGrp="1"/>
          </p:cNvSpPr>
          <p:nvPr>
            <p:ph type="body" sz="quarter" idx="15" hasCustomPrompt="1"/>
          </p:nvPr>
        </p:nvSpPr>
        <p:spPr>
          <a:xfrm>
            <a:off x="539750" y="3311525"/>
            <a:ext cx="4860925" cy="227920"/>
          </a:xfrm>
          <a:prstGeom prst="rect">
            <a:avLst/>
          </a:prstGeom>
        </p:spPr>
        <p:txBody>
          <a:bodyPr lIns="0" tIns="0" rIns="0" bIns="0"/>
          <a:lstStyle>
            <a:lvl1pPr marL="0" indent="0">
              <a:lnSpc>
                <a:spcPct val="100000"/>
              </a:lnSpc>
              <a:spcBef>
                <a:spcPts val="0"/>
              </a:spcBef>
              <a:buNone/>
              <a:defRPr sz="1400">
                <a:solidFill>
                  <a:srgbClr val="333333"/>
                </a:solidFill>
                <a:latin typeface="Arial" pitchFamily="34" charset="0"/>
                <a:cs typeface="Arial" pitchFamily="34" charset="0"/>
              </a:defRPr>
            </a:lvl1pPr>
          </a:lstStyle>
          <a:p>
            <a:pPr lvl="0"/>
            <a:r>
              <a:rPr lang="ru-RU" dirty="0"/>
              <a:t>Должность</a:t>
            </a:r>
          </a:p>
        </p:txBody>
      </p:sp>
    </p:spTree>
    <p:extLst>
      <p:ext uri="{BB962C8B-B14F-4D97-AF65-F5344CB8AC3E}">
        <p14:creationId xmlns:p14="http://schemas.microsoft.com/office/powerpoint/2010/main" xmlns="" val="109050184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1"/>
        </a:solidFill>
        <a:effectLst/>
      </p:bgPr>
    </p:bg>
    <p:spTree>
      <p:nvGrpSpPr>
        <p:cNvPr id="1" name=""/>
        <p:cNvGrpSpPr/>
        <p:nvPr/>
      </p:nvGrpSpPr>
      <p:grpSpPr>
        <a:xfrm>
          <a:off x="0" y="0"/>
          <a:ext cx="0" cy="0"/>
          <a:chOff x="0" y="0"/>
          <a:chExt cx="0" cy="0"/>
        </a:xfrm>
      </p:grpSpPr>
      <p:pic>
        <p:nvPicPr>
          <p:cNvPr id="4" name="Рисунок 1">
            <a:extLst>
              <a:ext uri="{FF2B5EF4-FFF2-40B4-BE49-F238E27FC236}">
                <a16:creationId xmlns:a16="http://schemas.microsoft.com/office/drawing/2014/main" xmlns="" id="{F3BADCF1-696C-45AD-AB22-448A73294EED}"/>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95289" y="412338"/>
            <a:ext cx="2376487" cy="48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612775" y="1637434"/>
            <a:ext cx="8280400" cy="774623"/>
          </a:xfrm>
          <a:ln/>
        </p:spPr>
        <p:txBody>
          <a:bodyPr/>
          <a:lstStyle>
            <a:lvl1pPr>
              <a:lnSpc>
                <a:spcPct val="130000"/>
              </a:lnSpc>
              <a:defRPr sz="1351"/>
            </a:lvl1pPr>
          </a:lstStyle>
          <a:p>
            <a:r>
              <a:rPr lang="ru-RU"/>
              <a:t>Образец заголовка</a:t>
            </a:r>
          </a:p>
        </p:txBody>
      </p:sp>
      <p:sp>
        <p:nvSpPr>
          <p:cNvPr id="3075" name="Rectangle 3"/>
          <p:cNvSpPr>
            <a:spLocks noGrp="1" noChangeArrowheads="1"/>
          </p:cNvSpPr>
          <p:nvPr>
            <p:ph type="subTitle" idx="1"/>
          </p:nvPr>
        </p:nvSpPr>
        <p:spPr>
          <a:xfrm>
            <a:off x="612775" y="2465685"/>
            <a:ext cx="3743325" cy="487416"/>
          </a:xfrm>
          <a:ln/>
        </p:spPr>
        <p:txBody>
          <a:bodyPr anchor="ctr"/>
          <a:lstStyle>
            <a:lvl1pPr marL="0" indent="0">
              <a:buFontTx/>
              <a:buNone/>
              <a:defRPr sz="1051"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xmlns="" val="28562918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a:extLst>
              <a:ext uri="{FF2B5EF4-FFF2-40B4-BE49-F238E27FC236}">
                <a16:creationId xmlns:a16="http://schemas.microsoft.com/office/drawing/2014/main" xmlns="" id="{623F33F0-EF40-4895-98C5-83B14341B5DA}"/>
              </a:ext>
            </a:extLst>
          </p:cNvPr>
          <p:cNvSpPr>
            <a:spLocks noGrp="1" noChangeArrowheads="1"/>
          </p:cNvSpPr>
          <p:nvPr>
            <p:ph type="sldNum" sz="quarter" idx="10"/>
          </p:nvPr>
        </p:nvSpPr>
        <p:spPr>
          <a:ln/>
        </p:spPr>
        <p:txBody>
          <a:bodyPr/>
          <a:lstStyle>
            <a:lvl1pPr>
              <a:defRPr/>
            </a:lvl1pPr>
          </a:lstStyle>
          <a:p>
            <a:pPr>
              <a:defRPr/>
            </a:pPr>
            <a:fld id="{64F4321A-2485-42AA-8406-110269D816F3}"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298295802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8236"/>
            <a:ext cx="7772400" cy="1022502"/>
          </a:xfrm>
        </p:spPr>
        <p:txBody>
          <a:bodyPr anchor="t"/>
          <a:lstStyle>
            <a:lvl1pPr algn="l">
              <a:defRPr sz="3003" b="1" cap="all"/>
            </a:lvl1pPr>
          </a:lstStyle>
          <a:p>
            <a:r>
              <a:rPr lang="ru-RU"/>
              <a:t>Образец заголовка</a:t>
            </a:r>
          </a:p>
        </p:txBody>
      </p:sp>
      <p:sp>
        <p:nvSpPr>
          <p:cNvPr id="3" name="Текст 2"/>
          <p:cNvSpPr>
            <a:spLocks noGrp="1"/>
          </p:cNvSpPr>
          <p:nvPr>
            <p:ph type="body" idx="1"/>
          </p:nvPr>
        </p:nvSpPr>
        <p:spPr>
          <a:xfrm>
            <a:off x="722313" y="2182054"/>
            <a:ext cx="7772400" cy="1126182"/>
          </a:xfrm>
        </p:spPr>
        <p:txBody>
          <a:bodyPr anchor="b"/>
          <a:lstStyle>
            <a:lvl1pPr marL="0" indent="0">
              <a:buNone/>
              <a:defRPr sz="1501"/>
            </a:lvl1pPr>
            <a:lvl2pPr marL="343220" indent="0">
              <a:buNone/>
              <a:defRPr sz="1351"/>
            </a:lvl2pPr>
            <a:lvl3pPr marL="686440" indent="0">
              <a:buNone/>
              <a:defRPr sz="1201"/>
            </a:lvl3pPr>
            <a:lvl4pPr marL="1029660" indent="0">
              <a:buNone/>
              <a:defRPr sz="1051"/>
            </a:lvl4pPr>
            <a:lvl5pPr marL="1372880" indent="0">
              <a:buNone/>
              <a:defRPr sz="1051"/>
            </a:lvl5pPr>
            <a:lvl6pPr marL="1716100" indent="0">
              <a:buNone/>
              <a:defRPr sz="1051"/>
            </a:lvl6pPr>
            <a:lvl7pPr marL="2059320" indent="0">
              <a:buNone/>
              <a:defRPr sz="1051"/>
            </a:lvl7pPr>
            <a:lvl8pPr marL="2402540" indent="0">
              <a:buNone/>
              <a:defRPr sz="1051"/>
            </a:lvl8pPr>
            <a:lvl9pPr marL="2745760" indent="0">
              <a:buNone/>
              <a:defRPr sz="1051"/>
            </a:lvl9pPr>
          </a:lstStyle>
          <a:p>
            <a:pPr lvl="0"/>
            <a:r>
              <a:rPr lang="ru-RU"/>
              <a:t>Образец текста</a:t>
            </a:r>
          </a:p>
        </p:txBody>
      </p:sp>
      <p:sp>
        <p:nvSpPr>
          <p:cNvPr id="4" name="Rectangle 2">
            <a:extLst>
              <a:ext uri="{FF2B5EF4-FFF2-40B4-BE49-F238E27FC236}">
                <a16:creationId xmlns:a16="http://schemas.microsoft.com/office/drawing/2014/main" xmlns="" id="{D20B954C-5FAC-47CA-80FB-59770DD739EC}"/>
              </a:ext>
            </a:extLst>
          </p:cNvPr>
          <p:cNvSpPr>
            <a:spLocks noGrp="1" noChangeArrowheads="1"/>
          </p:cNvSpPr>
          <p:nvPr>
            <p:ph type="sldNum" sz="quarter" idx="10"/>
          </p:nvPr>
        </p:nvSpPr>
        <p:spPr>
          <a:ln/>
        </p:spPr>
        <p:txBody>
          <a:bodyPr/>
          <a:lstStyle>
            <a:lvl1pPr>
              <a:defRPr/>
            </a:lvl1pPr>
          </a:lstStyle>
          <a:p>
            <a:pPr>
              <a:defRPr/>
            </a:pPr>
            <a:fld id="{4047ADC2-D163-4463-A3DB-2E1F34551AB2}"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382675185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314" y="844935"/>
            <a:ext cx="4135437" cy="3864772"/>
          </a:xfrm>
        </p:spPr>
        <p:txBody>
          <a:bodyPr/>
          <a:lstStyle>
            <a:lvl1pPr>
              <a:defRPr sz="2102"/>
            </a:lvl1pPr>
            <a:lvl2pPr>
              <a:defRPr sz="1802"/>
            </a:lvl2pPr>
            <a:lvl3pPr>
              <a:defRPr sz="1501"/>
            </a:lvl3pPr>
            <a:lvl4pPr>
              <a:defRPr sz="1351"/>
            </a:lvl4pPr>
            <a:lvl5pPr>
              <a:defRPr sz="1351"/>
            </a:lvl5pPr>
            <a:lvl6pPr>
              <a:defRPr sz="1351"/>
            </a:lvl6pPr>
            <a:lvl7pPr>
              <a:defRPr sz="1351"/>
            </a:lvl7pPr>
            <a:lvl8pPr>
              <a:defRPr sz="1351"/>
            </a:lvl8pPr>
            <a:lvl9pPr>
              <a:defRPr sz="1351"/>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56151" y="844935"/>
            <a:ext cx="4137025" cy="3864772"/>
          </a:xfrm>
        </p:spPr>
        <p:txBody>
          <a:bodyPr/>
          <a:lstStyle>
            <a:lvl1pPr>
              <a:defRPr sz="2102"/>
            </a:lvl1pPr>
            <a:lvl2pPr>
              <a:defRPr sz="1802"/>
            </a:lvl2pPr>
            <a:lvl3pPr>
              <a:defRPr sz="1501"/>
            </a:lvl3pPr>
            <a:lvl4pPr>
              <a:defRPr sz="1351"/>
            </a:lvl4pPr>
            <a:lvl5pPr>
              <a:defRPr sz="1351"/>
            </a:lvl5pPr>
            <a:lvl6pPr>
              <a:defRPr sz="1351"/>
            </a:lvl6pPr>
            <a:lvl7pPr>
              <a:defRPr sz="1351"/>
            </a:lvl7pPr>
            <a:lvl8pPr>
              <a:defRPr sz="1351"/>
            </a:lvl8pPr>
            <a:lvl9pPr>
              <a:defRPr sz="1351"/>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a:extLst>
              <a:ext uri="{FF2B5EF4-FFF2-40B4-BE49-F238E27FC236}">
                <a16:creationId xmlns:a16="http://schemas.microsoft.com/office/drawing/2014/main" xmlns="" id="{05AE6A02-A165-4352-AC0D-FF02A747419E}"/>
              </a:ext>
            </a:extLst>
          </p:cNvPr>
          <p:cNvSpPr>
            <a:spLocks noGrp="1" noChangeArrowheads="1"/>
          </p:cNvSpPr>
          <p:nvPr>
            <p:ph type="sldNum" sz="quarter" idx="10"/>
          </p:nvPr>
        </p:nvSpPr>
        <p:spPr>
          <a:ln/>
        </p:spPr>
        <p:txBody>
          <a:bodyPr/>
          <a:lstStyle>
            <a:lvl1pPr>
              <a:defRPr/>
            </a:lvl1pPr>
          </a:lstStyle>
          <a:p>
            <a:pPr>
              <a:defRPr/>
            </a:pPr>
            <a:fld id="{0A8AE582-E838-4582-98D3-D85FCD4178A5}"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11879261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169"/>
            <a:ext cx="8229600" cy="858044"/>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2401"/>
            <a:ext cx="4040188" cy="480266"/>
          </a:xfrm>
        </p:spPr>
        <p:txBody>
          <a:bodyPr anchor="b"/>
          <a:lstStyle>
            <a:lvl1pPr marL="0" indent="0">
              <a:buNone/>
              <a:defRPr sz="1802" b="1"/>
            </a:lvl1pPr>
            <a:lvl2pPr marL="343220" indent="0">
              <a:buNone/>
              <a:defRPr sz="1501" b="1"/>
            </a:lvl2pPr>
            <a:lvl3pPr marL="686440" indent="0">
              <a:buNone/>
              <a:defRPr sz="1351" b="1"/>
            </a:lvl3pPr>
            <a:lvl4pPr marL="1029660" indent="0">
              <a:buNone/>
              <a:defRPr sz="1201" b="1"/>
            </a:lvl4pPr>
            <a:lvl5pPr marL="1372880" indent="0">
              <a:buNone/>
              <a:defRPr sz="1201" b="1"/>
            </a:lvl5pPr>
            <a:lvl6pPr marL="1716100" indent="0">
              <a:buNone/>
              <a:defRPr sz="1201" b="1"/>
            </a:lvl6pPr>
            <a:lvl7pPr marL="2059320" indent="0">
              <a:buNone/>
              <a:defRPr sz="1201" b="1"/>
            </a:lvl7pPr>
            <a:lvl8pPr marL="2402540" indent="0">
              <a:buNone/>
              <a:defRPr sz="1201" b="1"/>
            </a:lvl8pPr>
            <a:lvl9pPr marL="2745760" indent="0">
              <a:buNone/>
              <a:defRPr sz="1201" b="1"/>
            </a:lvl9pPr>
          </a:lstStyle>
          <a:p>
            <a:pPr lvl="0"/>
            <a:r>
              <a:rPr lang="ru-RU"/>
              <a:t>Образец текста</a:t>
            </a:r>
          </a:p>
        </p:txBody>
      </p:sp>
      <p:sp>
        <p:nvSpPr>
          <p:cNvPr id="4" name="Содержимое 3"/>
          <p:cNvSpPr>
            <a:spLocks noGrp="1"/>
          </p:cNvSpPr>
          <p:nvPr>
            <p:ph sz="half" idx="2"/>
          </p:nvPr>
        </p:nvSpPr>
        <p:spPr>
          <a:xfrm>
            <a:off x="457200" y="1632667"/>
            <a:ext cx="4040188" cy="2966210"/>
          </a:xfrm>
        </p:spPr>
        <p:txBody>
          <a:bodyPr/>
          <a:lstStyle>
            <a:lvl1pPr>
              <a:defRPr sz="1802"/>
            </a:lvl1pPr>
            <a:lvl2pPr>
              <a:defRPr sz="1501"/>
            </a:lvl2pPr>
            <a:lvl3pPr>
              <a:defRPr sz="1351"/>
            </a:lvl3pPr>
            <a:lvl4pPr>
              <a:defRPr sz="1201"/>
            </a:lvl4pPr>
            <a:lvl5pPr>
              <a:defRPr sz="1201"/>
            </a:lvl5pPr>
            <a:lvl6pPr>
              <a:defRPr sz="1201"/>
            </a:lvl6pPr>
            <a:lvl7pPr>
              <a:defRPr sz="1201"/>
            </a:lvl7pPr>
            <a:lvl8pPr>
              <a:defRPr sz="1201"/>
            </a:lvl8pPr>
            <a:lvl9pPr>
              <a:defRPr sz="1201"/>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2401"/>
            <a:ext cx="4041775" cy="480266"/>
          </a:xfrm>
        </p:spPr>
        <p:txBody>
          <a:bodyPr anchor="b"/>
          <a:lstStyle>
            <a:lvl1pPr marL="0" indent="0">
              <a:buNone/>
              <a:defRPr sz="1802" b="1"/>
            </a:lvl1pPr>
            <a:lvl2pPr marL="343220" indent="0">
              <a:buNone/>
              <a:defRPr sz="1501" b="1"/>
            </a:lvl2pPr>
            <a:lvl3pPr marL="686440" indent="0">
              <a:buNone/>
              <a:defRPr sz="1351" b="1"/>
            </a:lvl3pPr>
            <a:lvl4pPr marL="1029660" indent="0">
              <a:buNone/>
              <a:defRPr sz="1201" b="1"/>
            </a:lvl4pPr>
            <a:lvl5pPr marL="1372880" indent="0">
              <a:buNone/>
              <a:defRPr sz="1201" b="1"/>
            </a:lvl5pPr>
            <a:lvl6pPr marL="1716100" indent="0">
              <a:buNone/>
              <a:defRPr sz="1201" b="1"/>
            </a:lvl6pPr>
            <a:lvl7pPr marL="2059320" indent="0">
              <a:buNone/>
              <a:defRPr sz="1201" b="1"/>
            </a:lvl7pPr>
            <a:lvl8pPr marL="2402540" indent="0">
              <a:buNone/>
              <a:defRPr sz="1201" b="1"/>
            </a:lvl8pPr>
            <a:lvl9pPr marL="2745760" indent="0">
              <a:buNone/>
              <a:defRPr sz="1201" b="1"/>
            </a:lvl9pPr>
          </a:lstStyle>
          <a:p>
            <a:pPr lvl="0"/>
            <a:r>
              <a:rPr lang="ru-RU"/>
              <a:t>Образец текста</a:t>
            </a:r>
          </a:p>
        </p:txBody>
      </p:sp>
      <p:sp>
        <p:nvSpPr>
          <p:cNvPr id="6" name="Содержимое 5"/>
          <p:cNvSpPr>
            <a:spLocks noGrp="1"/>
          </p:cNvSpPr>
          <p:nvPr>
            <p:ph sz="quarter" idx="4"/>
          </p:nvPr>
        </p:nvSpPr>
        <p:spPr>
          <a:xfrm>
            <a:off x="4645026" y="1632667"/>
            <a:ext cx="4041775" cy="2966210"/>
          </a:xfrm>
        </p:spPr>
        <p:txBody>
          <a:bodyPr/>
          <a:lstStyle>
            <a:lvl1pPr>
              <a:defRPr sz="1802"/>
            </a:lvl1pPr>
            <a:lvl2pPr>
              <a:defRPr sz="1501"/>
            </a:lvl2pPr>
            <a:lvl3pPr>
              <a:defRPr sz="1351"/>
            </a:lvl3pPr>
            <a:lvl4pPr>
              <a:defRPr sz="1201"/>
            </a:lvl4pPr>
            <a:lvl5pPr>
              <a:defRPr sz="1201"/>
            </a:lvl5pPr>
            <a:lvl6pPr>
              <a:defRPr sz="1201"/>
            </a:lvl6pPr>
            <a:lvl7pPr>
              <a:defRPr sz="1201"/>
            </a:lvl7pPr>
            <a:lvl8pPr>
              <a:defRPr sz="1201"/>
            </a:lvl8pPr>
            <a:lvl9pPr>
              <a:defRPr sz="1201"/>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a:extLst>
              <a:ext uri="{FF2B5EF4-FFF2-40B4-BE49-F238E27FC236}">
                <a16:creationId xmlns:a16="http://schemas.microsoft.com/office/drawing/2014/main" xmlns="" id="{4F0E6D9C-E40A-41F1-8028-82569B2D6B8E}"/>
              </a:ext>
            </a:extLst>
          </p:cNvPr>
          <p:cNvSpPr>
            <a:spLocks noGrp="1" noChangeArrowheads="1"/>
          </p:cNvSpPr>
          <p:nvPr>
            <p:ph type="sldNum" sz="quarter" idx="10"/>
          </p:nvPr>
        </p:nvSpPr>
        <p:spPr>
          <a:ln/>
        </p:spPr>
        <p:txBody>
          <a:bodyPr/>
          <a:lstStyle>
            <a:lvl1pPr>
              <a:defRPr/>
            </a:lvl1pPr>
          </a:lstStyle>
          <a:p>
            <a:pPr>
              <a:defRPr/>
            </a:pPr>
            <a:fld id="{8BB3E722-B628-4C8E-B4E3-D605BDCFB423}"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19186856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a:extLst>
              <a:ext uri="{FF2B5EF4-FFF2-40B4-BE49-F238E27FC236}">
                <a16:creationId xmlns:a16="http://schemas.microsoft.com/office/drawing/2014/main" xmlns="" id="{8098757D-7609-4B16-AAFE-E63AFA27A5C9}"/>
              </a:ext>
            </a:extLst>
          </p:cNvPr>
          <p:cNvSpPr>
            <a:spLocks noGrp="1" noChangeArrowheads="1"/>
          </p:cNvSpPr>
          <p:nvPr>
            <p:ph type="sldNum" sz="quarter" idx="10"/>
          </p:nvPr>
        </p:nvSpPr>
        <p:spPr>
          <a:ln/>
        </p:spPr>
        <p:txBody>
          <a:bodyPr/>
          <a:lstStyle>
            <a:lvl1pPr>
              <a:defRPr/>
            </a:lvl1pPr>
          </a:lstStyle>
          <a:p>
            <a:pPr>
              <a:defRPr/>
            </a:pPr>
            <a:fld id="{5516ACAC-443C-41DD-9821-22217FBAAB18}"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34210575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 картинка">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15" name="Text Placeholder 7"/>
          <p:cNvSpPr>
            <a:spLocks noGrp="1"/>
          </p:cNvSpPr>
          <p:nvPr>
            <p:ph type="body" sz="quarter" idx="10" hasCustomPrompt="1"/>
          </p:nvPr>
        </p:nvSpPr>
        <p:spPr>
          <a:xfrm>
            <a:off x="539750" y="1476376"/>
            <a:ext cx="4014788" cy="2465908"/>
          </a:xfrm>
          <a:prstGeom prst="rect">
            <a:avLst/>
          </a:prstGeom>
        </p:spPr>
        <p:txBody>
          <a:bodyPr lIns="0" tIns="0" rIns="0" bIns="0"/>
          <a:lstStyle>
            <a:lvl1pPr marL="0" indent="0">
              <a:buFont typeface="Arial" pitchFamily="34" charset="0"/>
              <a:buNone/>
              <a:defRPr sz="1200">
                <a:solidFill>
                  <a:srgbClr val="333333"/>
                </a:solidFill>
                <a:latin typeface="Arial" charset="0"/>
                <a:ea typeface="Arial" charset="0"/>
                <a:cs typeface="Arial"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3" name="Рисунок 2"/>
          <p:cNvSpPr>
            <a:spLocks noGrp="1"/>
          </p:cNvSpPr>
          <p:nvPr>
            <p:ph type="pic" sz="quarter" idx="15"/>
          </p:nvPr>
        </p:nvSpPr>
        <p:spPr>
          <a:xfrm>
            <a:off x="4808538" y="1476375"/>
            <a:ext cx="3940175" cy="2456996"/>
          </a:xfrm>
          <a:prstGeom prst="rect">
            <a:avLst/>
          </a:prstGeom>
        </p:spPr>
        <p:txBody>
          <a:bodyPr/>
          <a:lstStyle>
            <a:lvl1pPr marL="0" indent="0">
              <a:buNone/>
              <a:defRPr sz="700">
                <a:latin typeface="Arial" pitchFamily="34" charset="0"/>
                <a:cs typeface="Arial" pitchFamily="34" charset="0"/>
              </a:defRPr>
            </a:lvl1pPr>
          </a:lstStyle>
          <a:p>
            <a:endParaRPr lang="ru-RU"/>
          </a:p>
        </p:txBody>
      </p:sp>
    </p:spTree>
    <p:extLst>
      <p:ext uri="{BB962C8B-B14F-4D97-AF65-F5344CB8AC3E}">
        <p14:creationId xmlns:p14="http://schemas.microsoft.com/office/powerpoint/2010/main" xmlns="" val="342999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E2151ECB-2BDB-43A4-BFFB-94CA352E25C5}"/>
              </a:ext>
            </a:extLst>
          </p:cNvPr>
          <p:cNvSpPr>
            <a:spLocks noGrp="1" noChangeArrowheads="1"/>
          </p:cNvSpPr>
          <p:nvPr>
            <p:ph type="sldNum" sz="quarter" idx="10"/>
          </p:nvPr>
        </p:nvSpPr>
        <p:spPr>
          <a:ln/>
        </p:spPr>
        <p:txBody>
          <a:bodyPr/>
          <a:lstStyle>
            <a:lvl1pPr>
              <a:defRPr/>
            </a:lvl1pPr>
          </a:lstStyle>
          <a:p>
            <a:pPr>
              <a:defRPr/>
            </a:pPr>
            <a:fld id="{FD91DA5D-8061-48EA-AB29-4E08F5B4DAFA}"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6728834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977"/>
            <a:ext cx="3008313" cy="872345"/>
          </a:xfrm>
        </p:spPr>
        <p:txBody>
          <a:bodyPr anchor="b"/>
          <a:lstStyle>
            <a:lvl1pPr algn="l">
              <a:defRPr sz="1501" b="1"/>
            </a:lvl1pPr>
          </a:lstStyle>
          <a:p>
            <a:r>
              <a:rPr lang="ru-RU"/>
              <a:t>Образец заголовка</a:t>
            </a:r>
          </a:p>
        </p:txBody>
      </p:sp>
      <p:sp>
        <p:nvSpPr>
          <p:cNvPr id="3" name="Содержимое 2"/>
          <p:cNvSpPr>
            <a:spLocks noGrp="1"/>
          </p:cNvSpPr>
          <p:nvPr>
            <p:ph idx="1"/>
          </p:nvPr>
        </p:nvSpPr>
        <p:spPr>
          <a:xfrm>
            <a:off x="3575050" y="204977"/>
            <a:ext cx="5111750" cy="4393900"/>
          </a:xfrm>
        </p:spPr>
        <p:txBody>
          <a:bodyPr/>
          <a:lstStyle>
            <a:lvl1pPr>
              <a:defRPr sz="2402"/>
            </a:lvl1pPr>
            <a:lvl2pPr>
              <a:defRPr sz="2102"/>
            </a:lvl2pPr>
            <a:lvl3pPr>
              <a:defRPr sz="1802"/>
            </a:lvl3pPr>
            <a:lvl4pPr>
              <a:defRPr sz="1501"/>
            </a:lvl4pPr>
            <a:lvl5pPr>
              <a:defRPr sz="1501"/>
            </a:lvl5pPr>
            <a:lvl6pPr>
              <a:defRPr sz="1501"/>
            </a:lvl6pPr>
            <a:lvl7pPr>
              <a:defRPr sz="1501"/>
            </a:lvl7pPr>
            <a:lvl8pPr>
              <a:defRPr sz="1501"/>
            </a:lvl8pPr>
            <a:lvl9pPr>
              <a:defRPr sz="1501"/>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7322"/>
            <a:ext cx="3008313" cy="3521555"/>
          </a:xfrm>
        </p:spPr>
        <p:txBody>
          <a:bodyPr/>
          <a:lstStyle>
            <a:lvl1pPr marL="0" indent="0">
              <a:buNone/>
              <a:defRPr sz="1051"/>
            </a:lvl1pPr>
            <a:lvl2pPr marL="343220" indent="0">
              <a:buNone/>
              <a:defRPr sz="901"/>
            </a:lvl2pPr>
            <a:lvl3pPr marL="686440" indent="0">
              <a:buNone/>
              <a:defRPr sz="751"/>
            </a:lvl3pPr>
            <a:lvl4pPr marL="1029660" indent="0">
              <a:buNone/>
              <a:defRPr sz="676"/>
            </a:lvl4pPr>
            <a:lvl5pPr marL="1372880" indent="0">
              <a:buNone/>
              <a:defRPr sz="676"/>
            </a:lvl5pPr>
            <a:lvl6pPr marL="1716100" indent="0">
              <a:buNone/>
              <a:defRPr sz="676"/>
            </a:lvl6pPr>
            <a:lvl7pPr marL="2059320" indent="0">
              <a:buNone/>
              <a:defRPr sz="676"/>
            </a:lvl7pPr>
            <a:lvl8pPr marL="2402540" indent="0">
              <a:buNone/>
              <a:defRPr sz="676"/>
            </a:lvl8pPr>
            <a:lvl9pPr marL="2745760" indent="0">
              <a:buNone/>
              <a:defRPr sz="676"/>
            </a:lvl9pPr>
          </a:lstStyle>
          <a:p>
            <a:pPr lvl="0"/>
            <a:r>
              <a:rPr lang="ru-RU"/>
              <a:t>Образец текста</a:t>
            </a:r>
          </a:p>
        </p:txBody>
      </p:sp>
      <p:sp>
        <p:nvSpPr>
          <p:cNvPr id="5" name="Rectangle 2">
            <a:extLst>
              <a:ext uri="{FF2B5EF4-FFF2-40B4-BE49-F238E27FC236}">
                <a16:creationId xmlns:a16="http://schemas.microsoft.com/office/drawing/2014/main" xmlns="" id="{AE416D2B-B09F-4D28-9B37-DCD6AB316C56}"/>
              </a:ext>
            </a:extLst>
          </p:cNvPr>
          <p:cNvSpPr>
            <a:spLocks noGrp="1" noChangeArrowheads="1"/>
          </p:cNvSpPr>
          <p:nvPr>
            <p:ph type="sldNum" sz="quarter" idx="10"/>
          </p:nvPr>
        </p:nvSpPr>
        <p:spPr>
          <a:ln/>
        </p:spPr>
        <p:txBody>
          <a:bodyPr/>
          <a:lstStyle>
            <a:lvl1pPr>
              <a:defRPr/>
            </a:lvl1pPr>
          </a:lstStyle>
          <a:p>
            <a:pPr>
              <a:defRPr/>
            </a:pPr>
            <a:fld id="{6438D3DD-793C-4DD4-AFC9-EBA389A9CCB6}"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325202991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3784"/>
            <a:ext cx="5486400" cy="425447"/>
          </a:xfrm>
        </p:spPr>
        <p:txBody>
          <a:bodyPr anchor="b"/>
          <a:lstStyle>
            <a:lvl1pPr algn="l">
              <a:defRPr sz="1501" b="1"/>
            </a:lvl1pPr>
          </a:lstStyle>
          <a:p>
            <a:r>
              <a:rPr lang="ru-RU"/>
              <a:t>Образец заголовка</a:t>
            </a:r>
          </a:p>
        </p:txBody>
      </p:sp>
      <p:sp>
        <p:nvSpPr>
          <p:cNvPr id="3" name="Рисунок 2"/>
          <p:cNvSpPr>
            <a:spLocks noGrp="1"/>
          </p:cNvSpPr>
          <p:nvPr>
            <p:ph type="pic" idx="1"/>
          </p:nvPr>
        </p:nvSpPr>
        <p:spPr>
          <a:xfrm>
            <a:off x="1792288" y="460007"/>
            <a:ext cx="5486400" cy="3088958"/>
          </a:xfrm>
        </p:spPr>
        <p:txBody>
          <a:bodyPr/>
          <a:lstStyle>
            <a:lvl1pPr marL="0" indent="0">
              <a:buNone/>
              <a:defRPr sz="2402"/>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pPr lvl="0"/>
            <a:endParaRPr lang="ru-RU" noProof="0"/>
          </a:p>
        </p:txBody>
      </p:sp>
      <p:sp>
        <p:nvSpPr>
          <p:cNvPr id="4" name="Текст 3"/>
          <p:cNvSpPr>
            <a:spLocks noGrp="1"/>
          </p:cNvSpPr>
          <p:nvPr>
            <p:ph type="body" sz="half" idx="2"/>
          </p:nvPr>
        </p:nvSpPr>
        <p:spPr>
          <a:xfrm>
            <a:off x="1792288" y="4029231"/>
            <a:ext cx="5486400" cy="604205"/>
          </a:xfrm>
        </p:spPr>
        <p:txBody>
          <a:bodyPr/>
          <a:lstStyle>
            <a:lvl1pPr marL="0" indent="0">
              <a:buNone/>
              <a:defRPr sz="1051"/>
            </a:lvl1pPr>
            <a:lvl2pPr marL="343220" indent="0">
              <a:buNone/>
              <a:defRPr sz="901"/>
            </a:lvl2pPr>
            <a:lvl3pPr marL="686440" indent="0">
              <a:buNone/>
              <a:defRPr sz="751"/>
            </a:lvl3pPr>
            <a:lvl4pPr marL="1029660" indent="0">
              <a:buNone/>
              <a:defRPr sz="676"/>
            </a:lvl4pPr>
            <a:lvl5pPr marL="1372880" indent="0">
              <a:buNone/>
              <a:defRPr sz="676"/>
            </a:lvl5pPr>
            <a:lvl6pPr marL="1716100" indent="0">
              <a:buNone/>
              <a:defRPr sz="676"/>
            </a:lvl6pPr>
            <a:lvl7pPr marL="2059320" indent="0">
              <a:buNone/>
              <a:defRPr sz="676"/>
            </a:lvl7pPr>
            <a:lvl8pPr marL="2402540" indent="0">
              <a:buNone/>
              <a:defRPr sz="676"/>
            </a:lvl8pPr>
            <a:lvl9pPr marL="2745760" indent="0">
              <a:buNone/>
              <a:defRPr sz="676"/>
            </a:lvl9pPr>
          </a:lstStyle>
          <a:p>
            <a:pPr lvl="0"/>
            <a:r>
              <a:rPr lang="ru-RU"/>
              <a:t>Образец текста</a:t>
            </a:r>
          </a:p>
        </p:txBody>
      </p:sp>
      <p:sp>
        <p:nvSpPr>
          <p:cNvPr id="5" name="Rectangle 2">
            <a:extLst>
              <a:ext uri="{FF2B5EF4-FFF2-40B4-BE49-F238E27FC236}">
                <a16:creationId xmlns:a16="http://schemas.microsoft.com/office/drawing/2014/main" xmlns="" id="{FFF9E5CE-6FDD-4B44-AF6C-3863503728C6}"/>
              </a:ext>
            </a:extLst>
          </p:cNvPr>
          <p:cNvSpPr>
            <a:spLocks noGrp="1" noChangeArrowheads="1"/>
          </p:cNvSpPr>
          <p:nvPr>
            <p:ph type="sldNum" sz="quarter" idx="10"/>
          </p:nvPr>
        </p:nvSpPr>
        <p:spPr>
          <a:ln/>
        </p:spPr>
        <p:txBody>
          <a:bodyPr/>
          <a:lstStyle>
            <a:lvl1pPr>
              <a:defRPr/>
            </a:lvl1pPr>
          </a:lstStyle>
          <a:p>
            <a:pPr>
              <a:defRPr/>
            </a:pPr>
            <a:fld id="{363C3A9F-B95B-449B-A641-A7D8334B053C}"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6722651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a:extLst>
              <a:ext uri="{FF2B5EF4-FFF2-40B4-BE49-F238E27FC236}">
                <a16:creationId xmlns:a16="http://schemas.microsoft.com/office/drawing/2014/main" xmlns="" id="{63F3B056-DFF0-40E7-BC52-CA68056ADE63}"/>
              </a:ext>
            </a:extLst>
          </p:cNvPr>
          <p:cNvSpPr>
            <a:spLocks noGrp="1" noChangeArrowheads="1"/>
          </p:cNvSpPr>
          <p:nvPr>
            <p:ph type="sldNum" sz="quarter" idx="10"/>
          </p:nvPr>
        </p:nvSpPr>
        <p:spPr>
          <a:ln/>
        </p:spPr>
        <p:txBody>
          <a:bodyPr/>
          <a:lstStyle>
            <a:lvl1pPr>
              <a:defRPr/>
            </a:lvl1pPr>
          </a:lstStyle>
          <a:p>
            <a:pPr>
              <a:defRPr/>
            </a:pPr>
            <a:fld id="{B6B0979D-14FB-4210-844A-040C7D4387DA}"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74721633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1" y="0"/>
            <a:ext cx="2105025" cy="470970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314" y="0"/>
            <a:ext cx="6167437" cy="47097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a:extLst>
              <a:ext uri="{FF2B5EF4-FFF2-40B4-BE49-F238E27FC236}">
                <a16:creationId xmlns:a16="http://schemas.microsoft.com/office/drawing/2014/main" xmlns="" id="{586EE08F-914A-42AA-A11E-B00428F2E8B6}"/>
              </a:ext>
            </a:extLst>
          </p:cNvPr>
          <p:cNvSpPr>
            <a:spLocks noGrp="1" noChangeArrowheads="1"/>
          </p:cNvSpPr>
          <p:nvPr>
            <p:ph type="sldNum" sz="quarter" idx="10"/>
          </p:nvPr>
        </p:nvSpPr>
        <p:spPr>
          <a:ln/>
        </p:spPr>
        <p:txBody>
          <a:bodyPr/>
          <a:lstStyle>
            <a:lvl1pPr>
              <a:defRPr/>
            </a:lvl1pPr>
          </a:lstStyle>
          <a:p>
            <a:pPr>
              <a:defRPr/>
            </a:pPr>
            <a:fld id="{1D04DDFD-ADCD-435A-BB18-5C65A0FB76B4}"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185733288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6" y="0"/>
            <a:ext cx="6913563" cy="722187"/>
          </a:xfrm>
        </p:spPr>
        <p:txBody>
          <a:bodyPr/>
          <a:lstStyle/>
          <a:p>
            <a:r>
              <a:rPr lang="ru-RU"/>
              <a:t>Образец заголовка</a:t>
            </a:r>
          </a:p>
        </p:txBody>
      </p:sp>
      <p:sp>
        <p:nvSpPr>
          <p:cNvPr id="3" name="Таблица 2"/>
          <p:cNvSpPr>
            <a:spLocks noGrp="1"/>
          </p:cNvSpPr>
          <p:nvPr>
            <p:ph type="tbl" idx="1"/>
          </p:nvPr>
        </p:nvSpPr>
        <p:spPr>
          <a:xfrm>
            <a:off x="468313" y="844935"/>
            <a:ext cx="8424862" cy="3864772"/>
          </a:xfrm>
        </p:spPr>
        <p:txBody>
          <a:bodyPr/>
          <a:lstStyle/>
          <a:p>
            <a:pPr lvl="0"/>
            <a:endParaRPr lang="ru-RU" noProof="0"/>
          </a:p>
        </p:txBody>
      </p:sp>
      <p:sp>
        <p:nvSpPr>
          <p:cNvPr id="4" name="Rectangle 2">
            <a:extLst>
              <a:ext uri="{FF2B5EF4-FFF2-40B4-BE49-F238E27FC236}">
                <a16:creationId xmlns:a16="http://schemas.microsoft.com/office/drawing/2014/main" xmlns="" id="{AFA8FA74-1B5A-4111-BA00-3E9C7EF535EF}"/>
              </a:ext>
            </a:extLst>
          </p:cNvPr>
          <p:cNvSpPr>
            <a:spLocks noGrp="1" noChangeArrowheads="1"/>
          </p:cNvSpPr>
          <p:nvPr>
            <p:ph type="sldNum" sz="quarter" idx="10"/>
          </p:nvPr>
        </p:nvSpPr>
        <p:spPr>
          <a:ln/>
        </p:spPr>
        <p:txBody>
          <a:bodyPr/>
          <a:lstStyle>
            <a:lvl1pPr>
              <a:defRPr/>
            </a:lvl1pPr>
          </a:lstStyle>
          <a:p>
            <a:pPr>
              <a:defRPr/>
            </a:pPr>
            <a:fld id="{959BD74F-D26F-43DC-B127-B69B69814D8B}"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192129026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Две колонки текста">
    <p:spTree>
      <p:nvGrpSpPr>
        <p:cNvPr id="1" name=""/>
        <p:cNvGrpSpPr/>
        <p:nvPr/>
      </p:nvGrpSpPr>
      <p:grpSpPr>
        <a:xfrm>
          <a:off x="0" y="0"/>
          <a:ext cx="0" cy="0"/>
          <a:chOff x="0" y="0"/>
          <a:chExt cx="0" cy="0"/>
        </a:xfrm>
      </p:grpSpPr>
      <p:sp>
        <p:nvSpPr>
          <p:cNvPr id="7" name="Объект 2"/>
          <p:cNvSpPr>
            <a:spLocks noGrp="1"/>
          </p:cNvSpPr>
          <p:nvPr>
            <p:ph idx="1" hasCustomPrompt="1"/>
          </p:nvPr>
        </p:nvSpPr>
        <p:spPr>
          <a:xfrm>
            <a:off x="435576" y="1858774"/>
            <a:ext cx="4118445" cy="2549065"/>
          </a:xfrm>
          <a:prstGeom prst="rect">
            <a:avLst/>
          </a:prstGeom>
        </p:spPr>
        <p:txBody>
          <a:bodyPr>
            <a:normAutofit/>
          </a:bodyPr>
          <a:lstStyle>
            <a:lvl1pPr marL="0" indent="0">
              <a:buNone/>
              <a:defRPr sz="1126">
                <a:solidFill>
                  <a:schemeClr val="tx1"/>
                </a:solidFill>
                <a:latin typeface="Arial" panose="020B0604020202020204" pitchFamily="34" charset="0"/>
                <a:cs typeface="Arial" panose="020B0604020202020204" pitchFamily="34" charset="0"/>
              </a:defRPr>
            </a:lvl1pPr>
            <a:lvl2pPr marL="257415" indent="0">
              <a:buNone/>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a:t>
            </a:r>
          </a:p>
        </p:txBody>
      </p:sp>
      <p:sp>
        <p:nvSpPr>
          <p:cNvPr id="8" name="Объект 2"/>
          <p:cNvSpPr>
            <a:spLocks noGrp="1"/>
          </p:cNvSpPr>
          <p:nvPr>
            <p:ph idx="13" hasCustomPrompt="1"/>
          </p:nvPr>
        </p:nvSpPr>
        <p:spPr>
          <a:xfrm>
            <a:off x="4785191" y="1858774"/>
            <a:ext cx="4093139" cy="2549065"/>
          </a:xfrm>
          <a:prstGeom prst="rect">
            <a:avLst/>
          </a:prstGeom>
        </p:spPr>
        <p:txBody>
          <a:bodyPr>
            <a:normAutofit/>
          </a:bodyPr>
          <a:lstStyle>
            <a:lvl1pPr marL="0" indent="0">
              <a:buNone/>
              <a:defRPr sz="1126">
                <a:solidFill>
                  <a:schemeClr val="tx1"/>
                </a:solidFill>
                <a:latin typeface="Arial" panose="020B0604020202020204" pitchFamily="34" charset="0"/>
                <a:cs typeface="Arial" panose="020B0604020202020204" pitchFamily="34" charset="0"/>
              </a:defRPr>
            </a:lvl1pPr>
            <a:lvl2pPr marL="257415" indent="0">
              <a:buNone/>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a:t>
            </a:r>
          </a:p>
        </p:txBody>
      </p:sp>
      <p:sp>
        <p:nvSpPr>
          <p:cNvPr id="9" name="Текст 48"/>
          <p:cNvSpPr>
            <a:spLocks noGrp="1"/>
          </p:cNvSpPr>
          <p:nvPr>
            <p:ph type="body" sz="quarter" idx="14" hasCustomPrompt="1"/>
          </p:nvPr>
        </p:nvSpPr>
        <p:spPr>
          <a:xfrm>
            <a:off x="435578" y="1126289"/>
            <a:ext cx="4118445" cy="639785"/>
          </a:xfrm>
          <a:prstGeom prst="rect">
            <a:avLst/>
          </a:prstGeom>
        </p:spPr>
        <p:txBody>
          <a:bodyPr/>
          <a:lstStyle>
            <a:lvl1pPr marL="0" indent="0">
              <a:buNone/>
              <a:defRPr sz="1126" b="1">
                <a:solidFill>
                  <a:srgbClr val="21388E"/>
                </a:solidFill>
                <a:latin typeface="Arial" panose="020B0604020202020204" pitchFamily="34" charset="0"/>
                <a:cs typeface="Arial" panose="020B0604020202020204" pitchFamily="34" charset="0"/>
              </a:defRPr>
            </a:lvl1pPr>
          </a:lstStyle>
          <a:p>
            <a:pPr lvl="0"/>
            <a:r>
              <a:rPr lang="ru-RU" dirty="0"/>
              <a:t>ПОДЗАГОЛОВОК</a:t>
            </a:r>
          </a:p>
        </p:txBody>
      </p:sp>
      <p:sp>
        <p:nvSpPr>
          <p:cNvPr id="10" name="Заголовок 51"/>
          <p:cNvSpPr>
            <a:spLocks noGrp="1"/>
          </p:cNvSpPr>
          <p:nvPr>
            <p:ph type="title" hasCustomPrompt="1"/>
          </p:nvPr>
        </p:nvSpPr>
        <p:spPr>
          <a:xfrm>
            <a:off x="435578" y="142234"/>
            <a:ext cx="7794025" cy="704148"/>
          </a:xfrm>
          <a:prstGeom prst="rect">
            <a:avLst/>
          </a:prstGeom>
        </p:spPr>
        <p:txBody>
          <a:bodyPr/>
          <a:lstStyle>
            <a:lvl1pPr>
              <a:defRPr sz="1351" b="1">
                <a:latin typeface="Arial" panose="020B0604020202020204" pitchFamily="34" charset="0"/>
                <a:cs typeface="Arial" panose="020B0604020202020204" pitchFamily="34" charset="0"/>
              </a:defRPr>
            </a:lvl1pPr>
          </a:lstStyle>
          <a:p>
            <a:r>
              <a:rPr lang="en-US" sz="1351" dirty="0"/>
              <a:t>LOREM IPSUM IS SIMPLY DUMMY TEXT OF THE PRINTING AND TYPESETTING INDUSTRY. LOREM IPSUM</a:t>
            </a:r>
            <a:r>
              <a:rPr lang="ru-RU" sz="1351" dirty="0"/>
              <a:t> </a:t>
            </a:r>
            <a:r>
              <a:rPr lang="en-US" sz="1351" dirty="0"/>
              <a:t>DUMMY TEXT OF THE PRINTING AND TYPESETTING INDUSTRY. LOREM IPSUM</a:t>
            </a:r>
            <a:endParaRPr lang="ru-RU" sz="1351" dirty="0"/>
          </a:p>
        </p:txBody>
      </p:sp>
    </p:spTree>
    <p:extLst>
      <p:ext uri="{BB962C8B-B14F-4D97-AF65-F5344CB8AC3E}">
        <p14:creationId xmlns:p14="http://schemas.microsoft.com/office/powerpoint/2010/main" xmlns="" val="3157130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1"/>
        </a:solidFill>
        <a:effectLst/>
      </p:bgPr>
    </p:bg>
    <p:spTree>
      <p:nvGrpSpPr>
        <p:cNvPr id="1" name=""/>
        <p:cNvGrpSpPr/>
        <p:nvPr/>
      </p:nvGrpSpPr>
      <p:grpSpPr>
        <a:xfrm>
          <a:off x="0" y="0"/>
          <a:ext cx="0" cy="0"/>
          <a:chOff x="0" y="0"/>
          <a:chExt cx="0" cy="0"/>
        </a:xfrm>
      </p:grpSpPr>
      <p:pic>
        <p:nvPicPr>
          <p:cNvPr id="4" name="Рисунок 1"/>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95289" y="412338"/>
            <a:ext cx="2376487" cy="48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612775" y="1637434"/>
            <a:ext cx="8280400" cy="774623"/>
          </a:xfrm>
          <a:ln/>
        </p:spPr>
        <p:txBody>
          <a:bodyPr/>
          <a:lstStyle>
            <a:lvl1pPr>
              <a:lnSpc>
                <a:spcPct val="130000"/>
              </a:lnSpc>
              <a:defRPr sz="1351"/>
            </a:lvl1pPr>
          </a:lstStyle>
          <a:p>
            <a:r>
              <a:rPr lang="ru-RU"/>
              <a:t>Образец заголовка</a:t>
            </a:r>
          </a:p>
        </p:txBody>
      </p:sp>
      <p:sp>
        <p:nvSpPr>
          <p:cNvPr id="3075" name="Rectangle 3"/>
          <p:cNvSpPr>
            <a:spLocks noGrp="1" noChangeArrowheads="1"/>
          </p:cNvSpPr>
          <p:nvPr>
            <p:ph type="subTitle" idx="1"/>
          </p:nvPr>
        </p:nvSpPr>
        <p:spPr>
          <a:xfrm>
            <a:off x="612775" y="2465685"/>
            <a:ext cx="3743325" cy="487416"/>
          </a:xfrm>
          <a:ln/>
        </p:spPr>
        <p:txBody>
          <a:bodyPr anchor="ctr"/>
          <a:lstStyle>
            <a:lvl1pPr marL="0" indent="0">
              <a:buFontTx/>
              <a:buNone/>
              <a:defRPr sz="1051"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xmlns="" val="3554949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a:ln/>
        </p:spPr>
        <p:txBody>
          <a:bodyPr/>
          <a:lstStyle>
            <a:lvl1pPr>
              <a:defRPr/>
            </a:lvl1pPr>
          </a:lstStyle>
          <a:p>
            <a:pPr>
              <a:defRPr/>
            </a:pPr>
            <a:fld id="{F68323B3-C280-47D2-8F38-CA8903B1FB54}"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70410397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8236"/>
            <a:ext cx="7772400" cy="1022502"/>
          </a:xfrm>
        </p:spPr>
        <p:txBody>
          <a:bodyPr anchor="t"/>
          <a:lstStyle>
            <a:lvl1pPr algn="l">
              <a:defRPr sz="3003" b="1" cap="all"/>
            </a:lvl1pPr>
          </a:lstStyle>
          <a:p>
            <a:r>
              <a:rPr lang="ru-RU"/>
              <a:t>Образец заголовка</a:t>
            </a:r>
          </a:p>
        </p:txBody>
      </p:sp>
      <p:sp>
        <p:nvSpPr>
          <p:cNvPr id="3" name="Текст 2"/>
          <p:cNvSpPr>
            <a:spLocks noGrp="1"/>
          </p:cNvSpPr>
          <p:nvPr>
            <p:ph type="body" idx="1"/>
          </p:nvPr>
        </p:nvSpPr>
        <p:spPr>
          <a:xfrm>
            <a:off x="722313" y="2182054"/>
            <a:ext cx="7772400" cy="1126182"/>
          </a:xfrm>
        </p:spPr>
        <p:txBody>
          <a:bodyPr anchor="b"/>
          <a:lstStyle>
            <a:lvl1pPr marL="0" indent="0">
              <a:buNone/>
              <a:defRPr sz="1501"/>
            </a:lvl1pPr>
            <a:lvl2pPr marL="343220" indent="0">
              <a:buNone/>
              <a:defRPr sz="1351"/>
            </a:lvl2pPr>
            <a:lvl3pPr marL="686440" indent="0">
              <a:buNone/>
              <a:defRPr sz="1201"/>
            </a:lvl3pPr>
            <a:lvl4pPr marL="1029660" indent="0">
              <a:buNone/>
              <a:defRPr sz="1051"/>
            </a:lvl4pPr>
            <a:lvl5pPr marL="1372880" indent="0">
              <a:buNone/>
              <a:defRPr sz="1051"/>
            </a:lvl5pPr>
            <a:lvl6pPr marL="1716100" indent="0">
              <a:buNone/>
              <a:defRPr sz="1051"/>
            </a:lvl6pPr>
            <a:lvl7pPr marL="2059320" indent="0">
              <a:buNone/>
              <a:defRPr sz="1051"/>
            </a:lvl7pPr>
            <a:lvl8pPr marL="2402540" indent="0">
              <a:buNone/>
              <a:defRPr sz="1051"/>
            </a:lvl8pPr>
            <a:lvl9pPr marL="2745760" indent="0">
              <a:buNone/>
              <a:defRPr sz="1051"/>
            </a:lvl9pPr>
          </a:lstStyle>
          <a:p>
            <a:pPr lvl="0"/>
            <a:r>
              <a:rPr lang="ru-RU"/>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F8E87091-D4DF-46D0-BB0B-3EDD67EAF373}"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7021774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Диаграммы 1">
    <p:spTree>
      <p:nvGrpSpPr>
        <p:cNvPr id="1" name=""/>
        <p:cNvGrpSpPr/>
        <p:nvPr/>
      </p:nvGrpSpPr>
      <p:grpSpPr>
        <a:xfrm>
          <a:off x="0" y="0"/>
          <a:ext cx="0" cy="0"/>
          <a:chOff x="0" y="0"/>
          <a:chExt cx="0" cy="0"/>
        </a:xfrm>
      </p:grpSpPr>
      <p:sp>
        <p:nvSpPr>
          <p:cNvPr id="15" name="Chart Placeholder 4"/>
          <p:cNvSpPr>
            <a:spLocks noGrp="1"/>
          </p:cNvSpPr>
          <p:nvPr>
            <p:ph type="chart" sz="quarter" idx="16"/>
          </p:nvPr>
        </p:nvSpPr>
        <p:spPr>
          <a:xfrm>
            <a:off x="539750" y="1476375"/>
            <a:ext cx="4014788"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16" name="Chart Placeholder 4"/>
          <p:cNvSpPr>
            <a:spLocks noGrp="1"/>
          </p:cNvSpPr>
          <p:nvPr>
            <p:ph type="chart" sz="quarter" idx="17"/>
          </p:nvPr>
        </p:nvSpPr>
        <p:spPr>
          <a:xfrm>
            <a:off x="4808538" y="1476375"/>
            <a:ext cx="3940175"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9"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7"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8"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3" name="Текст 2"/>
          <p:cNvSpPr>
            <a:spLocks noGrp="1"/>
          </p:cNvSpPr>
          <p:nvPr>
            <p:ph type="body" sz="quarter" idx="18" hasCustomPrompt="1"/>
          </p:nvPr>
        </p:nvSpPr>
        <p:spPr>
          <a:xfrm>
            <a:off x="539750" y="3482975"/>
            <a:ext cx="4014788"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19" name="Текст 2"/>
          <p:cNvSpPr>
            <a:spLocks noGrp="1"/>
          </p:cNvSpPr>
          <p:nvPr>
            <p:ph type="body" sz="quarter" idx="19" hasCustomPrompt="1"/>
          </p:nvPr>
        </p:nvSpPr>
        <p:spPr>
          <a:xfrm>
            <a:off x="4808538" y="3479346"/>
            <a:ext cx="3940174"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Tree>
    <p:extLst>
      <p:ext uri="{BB962C8B-B14F-4D97-AF65-F5344CB8AC3E}">
        <p14:creationId xmlns:p14="http://schemas.microsoft.com/office/powerpoint/2010/main" xmlns="" val="482240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314" y="844935"/>
            <a:ext cx="4135437" cy="3864772"/>
          </a:xfrm>
        </p:spPr>
        <p:txBody>
          <a:bodyPr/>
          <a:lstStyle>
            <a:lvl1pPr>
              <a:defRPr sz="2102"/>
            </a:lvl1pPr>
            <a:lvl2pPr>
              <a:defRPr sz="1802"/>
            </a:lvl2pPr>
            <a:lvl3pPr>
              <a:defRPr sz="1501"/>
            </a:lvl3pPr>
            <a:lvl4pPr>
              <a:defRPr sz="1351"/>
            </a:lvl4pPr>
            <a:lvl5pPr>
              <a:defRPr sz="1351"/>
            </a:lvl5pPr>
            <a:lvl6pPr>
              <a:defRPr sz="1351"/>
            </a:lvl6pPr>
            <a:lvl7pPr>
              <a:defRPr sz="1351"/>
            </a:lvl7pPr>
            <a:lvl8pPr>
              <a:defRPr sz="1351"/>
            </a:lvl8pPr>
            <a:lvl9pPr>
              <a:defRPr sz="1351"/>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56151" y="844935"/>
            <a:ext cx="4137025" cy="3864772"/>
          </a:xfrm>
        </p:spPr>
        <p:txBody>
          <a:bodyPr/>
          <a:lstStyle>
            <a:lvl1pPr>
              <a:defRPr sz="2102"/>
            </a:lvl1pPr>
            <a:lvl2pPr>
              <a:defRPr sz="1802"/>
            </a:lvl2pPr>
            <a:lvl3pPr>
              <a:defRPr sz="1501"/>
            </a:lvl3pPr>
            <a:lvl4pPr>
              <a:defRPr sz="1351"/>
            </a:lvl4pPr>
            <a:lvl5pPr>
              <a:defRPr sz="1351"/>
            </a:lvl5pPr>
            <a:lvl6pPr>
              <a:defRPr sz="1351"/>
            </a:lvl6pPr>
            <a:lvl7pPr>
              <a:defRPr sz="1351"/>
            </a:lvl7pPr>
            <a:lvl8pPr>
              <a:defRPr sz="1351"/>
            </a:lvl8pPr>
            <a:lvl9pPr>
              <a:defRPr sz="1351"/>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sldNum" sz="quarter" idx="10"/>
          </p:nvPr>
        </p:nvSpPr>
        <p:spPr>
          <a:ln/>
        </p:spPr>
        <p:txBody>
          <a:bodyPr/>
          <a:lstStyle>
            <a:lvl1pPr>
              <a:defRPr/>
            </a:lvl1pPr>
          </a:lstStyle>
          <a:p>
            <a:pPr>
              <a:defRPr/>
            </a:pPr>
            <a:fld id="{30D8C59F-AFB1-46FB-98FE-8262AB2AB9FC}"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216406863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169"/>
            <a:ext cx="8229600" cy="858044"/>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2401"/>
            <a:ext cx="4040188" cy="480266"/>
          </a:xfrm>
        </p:spPr>
        <p:txBody>
          <a:bodyPr anchor="b"/>
          <a:lstStyle>
            <a:lvl1pPr marL="0" indent="0">
              <a:buNone/>
              <a:defRPr sz="1802" b="1"/>
            </a:lvl1pPr>
            <a:lvl2pPr marL="343220" indent="0">
              <a:buNone/>
              <a:defRPr sz="1501" b="1"/>
            </a:lvl2pPr>
            <a:lvl3pPr marL="686440" indent="0">
              <a:buNone/>
              <a:defRPr sz="1351" b="1"/>
            </a:lvl3pPr>
            <a:lvl4pPr marL="1029660" indent="0">
              <a:buNone/>
              <a:defRPr sz="1201" b="1"/>
            </a:lvl4pPr>
            <a:lvl5pPr marL="1372880" indent="0">
              <a:buNone/>
              <a:defRPr sz="1201" b="1"/>
            </a:lvl5pPr>
            <a:lvl6pPr marL="1716100" indent="0">
              <a:buNone/>
              <a:defRPr sz="1201" b="1"/>
            </a:lvl6pPr>
            <a:lvl7pPr marL="2059320" indent="0">
              <a:buNone/>
              <a:defRPr sz="1201" b="1"/>
            </a:lvl7pPr>
            <a:lvl8pPr marL="2402540" indent="0">
              <a:buNone/>
              <a:defRPr sz="1201" b="1"/>
            </a:lvl8pPr>
            <a:lvl9pPr marL="2745760" indent="0">
              <a:buNone/>
              <a:defRPr sz="1201" b="1"/>
            </a:lvl9pPr>
          </a:lstStyle>
          <a:p>
            <a:pPr lvl="0"/>
            <a:r>
              <a:rPr lang="ru-RU"/>
              <a:t>Образец текста</a:t>
            </a:r>
          </a:p>
        </p:txBody>
      </p:sp>
      <p:sp>
        <p:nvSpPr>
          <p:cNvPr id="4" name="Содержимое 3"/>
          <p:cNvSpPr>
            <a:spLocks noGrp="1"/>
          </p:cNvSpPr>
          <p:nvPr>
            <p:ph sz="half" idx="2"/>
          </p:nvPr>
        </p:nvSpPr>
        <p:spPr>
          <a:xfrm>
            <a:off x="457200" y="1632667"/>
            <a:ext cx="4040188" cy="2966210"/>
          </a:xfrm>
        </p:spPr>
        <p:txBody>
          <a:bodyPr/>
          <a:lstStyle>
            <a:lvl1pPr>
              <a:defRPr sz="1802"/>
            </a:lvl1pPr>
            <a:lvl2pPr>
              <a:defRPr sz="1501"/>
            </a:lvl2pPr>
            <a:lvl3pPr>
              <a:defRPr sz="1351"/>
            </a:lvl3pPr>
            <a:lvl4pPr>
              <a:defRPr sz="1201"/>
            </a:lvl4pPr>
            <a:lvl5pPr>
              <a:defRPr sz="1201"/>
            </a:lvl5pPr>
            <a:lvl6pPr>
              <a:defRPr sz="1201"/>
            </a:lvl6pPr>
            <a:lvl7pPr>
              <a:defRPr sz="1201"/>
            </a:lvl7pPr>
            <a:lvl8pPr>
              <a:defRPr sz="1201"/>
            </a:lvl8pPr>
            <a:lvl9pPr>
              <a:defRPr sz="1201"/>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2401"/>
            <a:ext cx="4041775" cy="480266"/>
          </a:xfrm>
        </p:spPr>
        <p:txBody>
          <a:bodyPr anchor="b"/>
          <a:lstStyle>
            <a:lvl1pPr marL="0" indent="0">
              <a:buNone/>
              <a:defRPr sz="1802" b="1"/>
            </a:lvl1pPr>
            <a:lvl2pPr marL="343220" indent="0">
              <a:buNone/>
              <a:defRPr sz="1501" b="1"/>
            </a:lvl2pPr>
            <a:lvl3pPr marL="686440" indent="0">
              <a:buNone/>
              <a:defRPr sz="1351" b="1"/>
            </a:lvl3pPr>
            <a:lvl4pPr marL="1029660" indent="0">
              <a:buNone/>
              <a:defRPr sz="1201" b="1"/>
            </a:lvl4pPr>
            <a:lvl5pPr marL="1372880" indent="0">
              <a:buNone/>
              <a:defRPr sz="1201" b="1"/>
            </a:lvl5pPr>
            <a:lvl6pPr marL="1716100" indent="0">
              <a:buNone/>
              <a:defRPr sz="1201" b="1"/>
            </a:lvl6pPr>
            <a:lvl7pPr marL="2059320" indent="0">
              <a:buNone/>
              <a:defRPr sz="1201" b="1"/>
            </a:lvl7pPr>
            <a:lvl8pPr marL="2402540" indent="0">
              <a:buNone/>
              <a:defRPr sz="1201" b="1"/>
            </a:lvl8pPr>
            <a:lvl9pPr marL="2745760" indent="0">
              <a:buNone/>
              <a:defRPr sz="1201" b="1"/>
            </a:lvl9pPr>
          </a:lstStyle>
          <a:p>
            <a:pPr lvl="0"/>
            <a:r>
              <a:rPr lang="ru-RU"/>
              <a:t>Образец текста</a:t>
            </a:r>
          </a:p>
        </p:txBody>
      </p:sp>
      <p:sp>
        <p:nvSpPr>
          <p:cNvPr id="6" name="Содержимое 5"/>
          <p:cNvSpPr>
            <a:spLocks noGrp="1"/>
          </p:cNvSpPr>
          <p:nvPr>
            <p:ph sz="quarter" idx="4"/>
          </p:nvPr>
        </p:nvSpPr>
        <p:spPr>
          <a:xfrm>
            <a:off x="4645026" y="1632667"/>
            <a:ext cx="4041775" cy="2966210"/>
          </a:xfrm>
        </p:spPr>
        <p:txBody>
          <a:bodyPr/>
          <a:lstStyle>
            <a:lvl1pPr>
              <a:defRPr sz="1802"/>
            </a:lvl1pPr>
            <a:lvl2pPr>
              <a:defRPr sz="1501"/>
            </a:lvl2pPr>
            <a:lvl3pPr>
              <a:defRPr sz="1351"/>
            </a:lvl3pPr>
            <a:lvl4pPr>
              <a:defRPr sz="1201"/>
            </a:lvl4pPr>
            <a:lvl5pPr>
              <a:defRPr sz="1201"/>
            </a:lvl5pPr>
            <a:lvl6pPr>
              <a:defRPr sz="1201"/>
            </a:lvl6pPr>
            <a:lvl7pPr>
              <a:defRPr sz="1201"/>
            </a:lvl7pPr>
            <a:lvl8pPr>
              <a:defRPr sz="1201"/>
            </a:lvl8pPr>
            <a:lvl9pPr>
              <a:defRPr sz="1201"/>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sldNum" sz="quarter" idx="10"/>
          </p:nvPr>
        </p:nvSpPr>
        <p:spPr>
          <a:ln/>
        </p:spPr>
        <p:txBody>
          <a:bodyPr/>
          <a:lstStyle>
            <a:lvl1pPr>
              <a:defRPr/>
            </a:lvl1pPr>
          </a:lstStyle>
          <a:p>
            <a:pPr>
              <a:defRPr/>
            </a:pPr>
            <a:fld id="{6867971E-EC60-4CEB-A428-EF9D029520DD}"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393325068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sldNum" sz="quarter" idx="10"/>
          </p:nvPr>
        </p:nvSpPr>
        <p:spPr>
          <a:ln/>
        </p:spPr>
        <p:txBody>
          <a:bodyPr/>
          <a:lstStyle>
            <a:lvl1pPr>
              <a:defRPr/>
            </a:lvl1pPr>
          </a:lstStyle>
          <a:p>
            <a:pPr>
              <a:defRPr/>
            </a:pPr>
            <a:fld id="{A676B9C3-A978-44D6-BF47-26AE271C04D8}"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13255259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25A34D43-3AAC-480F-932F-FF7F4B109E62}"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153514574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977"/>
            <a:ext cx="3008313" cy="872345"/>
          </a:xfrm>
        </p:spPr>
        <p:txBody>
          <a:bodyPr anchor="b"/>
          <a:lstStyle>
            <a:lvl1pPr algn="l">
              <a:defRPr sz="1501" b="1"/>
            </a:lvl1pPr>
          </a:lstStyle>
          <a:p>
            <a:r>
              <a:rPr lang="ru-RU"/>
              <a:t>Образец заголовка</a:t>
            </a:r>
          </a:p>
        </p:txBody>
      </p:sp>
      <p:sp>
        <p:nvSpPr>
          <p:cNvPr id="3" name="Содержимое 2"/>
          <p:cNvSpPr>
            <a:spLocks noGrp="1"/>
          </p:cNvSpPr>
          <p:nvPr>
            <p:ph idx="1"/>
          </p:nvPr>
        </p:nvSpPr>
        <p:spPr>
          <a:xfrm>
            <a:off x="3575050" y="204977"/>
            <a:ext cx="5111750" cy="4393900"/>
          </a:xfrm>
        </p:spPr>
        <p:txBody>
          <a:bodyPr/>
          <a:lstStyle>
            <a:lvl1pPr>
              <a:defRPr sz="2402"/>
            </a:lvl1pPr>
            <a:lvl2pPr>
              <a:defRPr sz="2102"/>
            </a:lvl2pPr>
            <a:lvl3pPr>
              <a:defRPr sz="1802"/>
            </a:lvl3pPr>
            <a:lvl4pPr>
              <a:defRPr sz="1501"/>
            </a:lvl4pPr>
            <a:lvl5pPr>
              <a:defRPr sz="1501"/>
            </a:lvl5pPr>
            <a:lvl6pPr>
              <a:defRPr sz="1501"/>
            </a:lvl6pPr>
            <a:lvl7pPr>
              <a:defRPr sz="1501"/>
            </a:lvl7pPr>
            <a:lvl8pPr>
              <a:defRPr sz="1501"/>
            </a:lvl8pPr>
            <a:lvl9pPr>
              <a:defRPr sz="1501"/>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7322"/>
            <a:ext cx="3008313" cy="3521555"/>
          </a:xfrm>
        </p:spPr>
        <p:txBody>
          <a:bodyPr/>
          <a:lstStyle>
            <a:lvl1pPr marL="0" indent="0">
              <a:buNone/>
              <a:defRPr sz="1051"/>
            </a:lvl1pPr>
            <a:lvl2pPr marL="343220" indent="0">
              <a:buNone/>
              <a:defRPr sz="901"/>
            </a:lvl2pPr>
            <a:lvl3pPr marL="686440" indent="0">
              <a:buNone/>
              <a:defRPr sz="751"/>
            </a:lvl3pPr>
            <a:lvl4pPr marL="1029660" indent="0">
              <a:buNone/>
              <a:defRPr sz="676"/>
            </a:lvl4pPr>
            <a:lvl5pPr marL="1372880" indent="0">
              <a:buNone/>
              <a:defRPr sz="676"/>
            </a:lvl5pPr>
            <a:lvl6pPr marL="1716100" indent="0">
              <a:buNone/>
              <a:defRPr sz="676"/>
            </a:lvl6pPr>
            <a:lvl7pPr marL="2059320" indent="0">
              <a:buNone/>
              <a:defRPr sz="676"/>
            </a:lvl7pPr>
            <a:lvl8pPr marL="2402540" indent="0">
              <a:buNone/>
              <a:defRPr sz="676"/>
            </a:lvl8pPr>
            <a:lvl9pPr marL="2745760" indent="0">
              <a:buNone/>
              <a:defRPr sz="676"/>
            </a:lvl9pPr>
          </a:lstStyle>
          <a:p>
            <a:pPr lvl="0"/>
            <a:r>
              <a:rPr lang="ru-RU"/>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203312AC-C37F-4435-A31F-C775D3CED65C}"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16456270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3784"/>
            <a:ext cx="5486400" cy="425447"/>
          </a:xfrm>
        </p:spPr>
        <p:txBody>
          <a:bodyPr anchor="b"/>
          <a:lstStyle>
            <a:lvl1pPr algn="l">
              <a:defRPr sz="1501" b="1"/>
            </a:lvl1pPr>
          </a:lstStyle>
          <a:p>
            <a:r>
              <a:rPr lang="ru-RU"/>
              <a:t>Образец заголовка</a:t>
            </a:r>
          </a:p>
        </p:txBody>
      </p:sp>
      <p:sp>
        <p:nvSpPr>
          <p:cNvPr id="3" name="Рисунок 2"/>
          <p:cNvSpPr>
            <a:spLocks noGrp="1"/>
          </p:cNvSpPr>
          <p:nvPr>
            <p:ph type="pic" idx="1"/>
          </p:nvPr>
        </p:nvSpPr>
        <p:spPr>
          <a:xfrm>
            <a:off x="1792288" y="460007"/>
            <a:ext cx="5486400" cy="3088958"/>
          </a:xfrm>
        </p:spPr>
        <p:txBody>
          <a:bodyPr/>
          <a:lstStyle>
            <a:lvl1pPr marL="0" indent="0">
              <a:buNone/>
              <a:defRPr sz="2402"/>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pPr lvl="0"/>
            <a:endParaRPr lang="ru-RU" noProof="0"/>
          </a:p>
        </p:txBody>
      </p:sp>
      <p:sp>
        <p:nvSpPr>
          <p:cNvPr id="4" name="Текст 3"/>
          <p:cNvSpPr>
            <a:spLocks noGrp="1"/>
          </p:cNvSpPr>
          <p:nvPr>
            <p:ph type="body" sz="half" idx="2"/>
          </p:nvPr>
        </p:nvSpPr>
        <p:spPr>
          <a:xfrm>
            <a:off x="1792288" y="4029231"/>
            <a:ext cx="5486400" cy="604205"/>
          </a:xfrm>
        </p:spPr>
        <p:txBody>
          <a:bodyPr/>
          <a:lstStyle>
            <a:lvl1pPr marL="0" indent="0">
              <a:buNone/>
              <a:defRPr sz="1051"/>
            </a:lvl1pPr>
            <a:lvl2pPr marL="343220" indent="0">
              <a:buNone/>
              <a:defRPr sz="901"/>
            </a:lvl2pPr>
            <a:lvl3pPr marL="686440" indent="0">
              <a:buNone/>
              <a:defRPr sz="751"/>
            </a:lvl3pPr>
            <a:lvl4pPr marL="1029660" indent="0">
              <a:buNone/>
              <a:defRPr sz="676"/>
            </a:lvl4pPr>
            <a:lvl5pPr marL="1372880" indent="0">
              <a:buNone/>
              <a:defRPr sz="676"/>
            </a:lvl5pPr>
            <a:lvl6pPr marL="1716100" indent="0">
              <a:buNone/>
              <a:defRPr sz="676"/>
            </a:lvl6pPr>
            <a:lvl7pPr marL="2059320" indent="0">
              <a:buNone/>
              <a:defRPr sz="676"/>
            </a:lvl7pPr>
            <a:lvl8pPr marL="2402540" indent="0">
              <a:buNone/>
              <a:defRPr sz="676"/>
            </a:lvl8pPr>
            <a:lvl9pPr marL="2745760" indent="0">
              <a:buNone/>
              <a:defRPr sz="676"/>
            </a:lvl9pPr>
          </a:lstStyle>
          <a:p>
            <a:pPr lvl="0"/>
            <a:r>
              <a:rPr lang="ru-RU"/>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B3448F1A-86D4-459F-A709-BF685F2D6F39}"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245770461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a:ln/>
        </p:spPr>
        <p:txBody>
          <a:bodyPr/>
          <a:lstStyle>
            <a:lvl1pPr>
              <a:defRPr/>
            </a:lvl1pPr>
          </a:lstStyle>
          <a:p>
            <a:pPr>
              <a:defRPr/>
            </a:pPr>
            <a:fld id="{DFE6A8B2-C727-4907-B8A9-B45C49C0E062}"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230192470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1" y="0"/>
            <a:ext cx="2105025" cy="470970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314" y="0"/>
            <a:ext cx="6167437" cy="47097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a:ln/>
        </p:spPr>
        <p:txBody>
          <a:bodyPr/>
          <a:lstStyle>
            <a:lvl1pPr>
              <a:defRPr/>
            </a:lvl1pPr>
          </a:lstStyle>
          <a:p>
            <a:pPr>
              <a:defRPr/>
            </a:pPr>
            <a:fld id="{BF0EEA66-7BF8-4975-A207-59E967D8CD3B}"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92431312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1"/>
        </a:solidFill>
        <a:effectLst/>
      </p:bgPr>
    </p:bg>
    <p:spTree>
      <p:nvGrpSpPr>
        <p:cNvPr id="1" name=""/>
        <p:cNvGrpSpPr/>
        <p:nvPr/>
      </p:nvGrpSpPr>
      <p:grpSpPr>
        <a:xfrm>
          <a:off x="0" y="0"/>
          <a:ext cx="0" cy="0"/>
          <a:chOff x="0" y="0"/>
          <a:chExt cx="0" cy="0"/>
        </a:xfrm>
      </p:grpSpPr>
      <p:pic>
        <p:nvPicPr>
          <p:cNvPr id="4" name="Рисунок 1"/>
          <p:cNvPicPr>
            <a:picLocks noChangeAspect="1" noChangeArrowheads="1"/>
          </p:cNvPicPr>
          <p:nvPr userDrawn="1"/>
        </p:nvPicPr>
        <p:blipFill>
          <a:blip r:embed="rId2"/>
          <a:srcRect/>
          <a:stretch>
            <a:fillRect/>
          </a:stretch>
        </p:blipFill>
        <p:spPr bwMode="auto">
          <a:xfrm>
            <a:off x="395289" y="413133"/>
            <a:ext cx="2376487" cy="486225"/>
          </a:xfrm>
          <a:prstGeom prst="rect">
            <a:avLst/>
          </a:prstGeom>
          <a:noFill/>
          <a:ln w="9525">
            <a:noFill/>
            <a:miter lim="800000"/>
            <a:headEnd/>
            <a:tailEnd/>
          </a:ln>
        </p:spPr>
      </p:pic>
      <p:sp>
        <p:nvSpPr>
          <p:cNvPr id="3074" name="Rectangle 2"/>
          <p:cNvSpPr>
            <a:spLocks noGrp="1" noChangeArrowheads="1"/>
          </p:cNvSpPr>
          <p:nvPr>
            <p:ph type="ctrTitle"/>
          </p:nvPr>
        </p:nvSpPr>
        <p:spPr>
          <a:xfrm>
            <a:off x="612775" y="1637434"/>
            <a:ext cx="8280400" cy="774623"/>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12777" y="2465687"/>
            <a:ext cx="3743325" cy="487416"/>
          </a:xfrm>
          <a:ln/>
        </p:spPr>
        <p:txBody>
          <a:bodyPr anchor="ctr"/>
          <a:lstStyle>
            <a:lvl1pPr marL="0" indent="0">
              <a:buFontTx/>
              <a:buNone/>
              <a:defRPr sz="14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xmlns="" val="20410106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a:ln/>
        </p:spPr>
        <p:txBody>
          <a:bodyPr/>
          <a:lstStyle>
            <a:lvl1pPr>
              <a:defRPr/>
            </a:lvl1pPr>
          </a:lstStyle>
          <a:p>
            <a:pPr>
              <a:defRPr/>
            </a:pPr>
            <a:fld id="{07688DEB-9D6F-406D-957C-74DE2B50002F}" type="slidenum">
              <a:rPr lang="ru-RU" altLang="ru-RU"/>
              <a:pPr>
                <a:defRPr/>
              </a:pPr>
              <a:t>‹#›</a:t>
            </a:fld>
            <a:endParaRPr lang="ru-RU" altLang="ru-RU"/>
          </a:p>
        </p:txBody>
      </p:sp>
    </p:spTree>
    <p:extLst>
      <p:ext uri="{BB962C8B-B14F-4D97-AF65-F5344CB8AC3E}">
        <p14:creationId xmlns:p14="http://schemas.microsoft.com/office/powerpoint/2010/main" xmlns="" val="11696519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a:ln/>
        </p:spPr>
        <p:txBody>
          <a:bodyPr/>
          <a:lstStyle>
            <a:lvl1pPr>
              <a:defRPr/>
            </a:lvl1pPr>
          </a:lstStyle>
          <a:p>
            <a:pPr>
              <a:defRPr/>
            </a:pPr>
            <a:fld id="{07688DEB-9D6F-406D-957C-74DE2B50002F}" type="slidenum">
              <a:rPr lang="ru-RU" altLang="ru-RU"/>
              <a:pPr>
                <a:defRPr/>
              </a:pPr>
              <a:t>‹#›</a:t>
            </a:fld>
            <a:endParaRPr lang="ru-RU" altLang="ru-RU"/>
          </a:p>
        </p:txBody>
      </p:sp>
    </p:spTree>
    <p:extLst>
      <p:ext uri="{BB962C8B-B14F-4D97-AF65-F5344CB8AC3E}">
        <p14:creationId xmlns:p14="http://schemas.microsoft.com/office/powerpoint/2010/main" xmlns="" val="322937884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8237"/>
            <a:ext cx="7772400" cy="1022502"/>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2054"/>
            <a:ext cx="7772400" cy="1126182"/>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ru-RU"/>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2F5950B8-5020-470A-99DF-3D3C367D25DC}" type="slidenum">
              <a:rPr lang="ru-RU" altLang="ru-RU"/>
              <a:pPr>
                <a:defRPr/>
              </a:pPr>
              <a:t>‹#›</a:t>
            </a:fld>
            <a:endParaRPr lang="ru-RU" altLang="ru-RU"/>
          </a:p>
        </p:txBody>
      </p:sp>
    </p:spTree>
    <p:extLst>
      <p:ext uri="{BB962C8B-B14F-4D97-AF65-F5344CB8AC3E}">
        <p14:creationId xmlns:p14="http://schemas.microsoft.com/office/powerpoint/2010/main" xmlns="" val="215317181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315" y="844936"/>
            <a:ext cx="4135437" cy="38647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56153" y="844936"/>
            <a:ext cx="4137025" cy="38647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sldNum" sz="quarter" idx="10"/>
          </p:nvPr>
        </p:nvSpPr>
        <p:spPr>
          <a:ln/>
        </p:spPr>
        <p:txBody>
          <a:bodyPr/>
          <a:lstStyle>
            <a:lvl1pPr>
              <a:defRPr/>
            </a:lvl1pPr>
          </a:lstStyle>
          <a:p>
            <a:pPr>
              <a:defRPr/>
            </a:pPr>
            <a:fld id="{6552075D-9D70-4601-BE41-38F68C3A5574}" type="slidenum">
              <a:rPr lang="ru-RU" altLang="ru-RU"/>
              <a:pPr>
                <a:defRPr/>
              </a:pPr>
              <a:t>‹#›</a:t>
            </a:fld>
            <a:endParaRPr lang="ru-RU" altLang="ru-RU"/>
          </a:p>
        </p:txBody>
      </p:sp>
    </p:spTree>
    <p:extLst>
      <p:ext uri="{BB962C8B-B14F-4D97-AF65-F5344CB8AC3E}">
        <p14:creationId xmlns:p14="http://schemas.microsoft.com/office/powerpoint/2010/main" xmlns="" val="120749358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170"/>
            <a:ext cx="8229600" cy="858044"/>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2401"/>
            <a:ext cx="4040188" cy="480266"/>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7" y="1152401"/>
            <a:ext cx="4041775" cy="480266"/>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7"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sldNum" sz="quarter" idx="10"/>
          </p:nvPr>
        </p:nvSpPr>
        <p:spPr>
          <a:ln/>
        </p:spPr>
        <p:txBody>
          <a:bodyPr/>
          <a:lstStyle>
            <a:lvl1pPr>
              <a:defRPr/>
            </a:lvl1pPr>
          </a:lstStyle>
          <a:p>
            <a:pPr>
              <a:defRPr/>
            </a:pPr>
            <a:fld id="{DE9C8F98-00A4-4350-8F70-AB47C0E8F7DF}" type="slidenum">
              <a:rPr lang="ru-RU" altLang="ru-RU"/>
              <a:pPr>
                <a:defRPr/>
              </a:pPr>
              <a:t>‹#›</a:t>
            </a:fld>
            <a:endParaRPr lang="ru-RU" altLang="ru-RU"/>
          </a:p>
        </p:txBody>
      </p:sp>
    </p:spTree>
    <p:extLst>
      <p:ext uri="{BB962C8B-B14F-4D97-AF65-F5344CB8AC3E}">
        <p14:creationId xmlns:p14="http://schemas.microsoft.com/office/powerpoint/2010/main" xmlns="" val="195598403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sldNum" sz="quarter" idx="10"/>
          </p:nvPr>
        </p:nvSpPr>
        <p:spPr>
          <a:ln/>
        </p:spPr>
        <p:txBody>
          <a:bodyPr/>
          <a:lstStyle>
            <a:lvl1pPr>
              <a:defRPr/>
            </a:lvl1pPr>
          </a:lstStyle>
          <a:p>
            <a:pPr>
              <a:defRPr/>
            </a:pPr>
            <a:fld id="{3DA9407C-4647-4976-BF7D-E83CF9736639}" type="slidenum">
              <a:rPr lang="ru-RU" altLang="ru-RU"/>
              <a:pPr>
                <a:defRPr/>
              </a:pPr>
              <a:t>‹#›</a:t>
            </a:fld>
            <a:endParaRPr lang="ru-RU" altLang="ru-RU"/>
          </a:p>
        </p:txBody>
      </p:sp>
    </p:spTree>
    <p:extLst>
      <p:ext uri="{BB962C8B-B14F-4D97-AF65-F5344CB8AC3E}">
        <p14:creationId xmlns:p14="http://schemas.microsoft.com/office/powerpoint/2010/main" xmlns="" val="156262486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A25908ED-D5ED-413F-A3F4-216204146DC2}" type="slidenum">
              <a:rPr lang="ru-RU" altLang="ru-RU"/>
              <a:pPr>
                <a:defRPr/>
              </a:pPr>
              <a:t>‹#›</a:t>
            </a:fld>
            <a:endParaRPr lang="ru-RU" altLang="ru-RU"/>
          </a:p>
        </p:txBody>
      </p:sp>
    </p:spTree>
    <p:extLst>
      <p:ext uri="{BB962C8B-B14F-4D97-AF65-F5344CB8AC3E}">
        <p14:creationId xmlns:p14="http://schemas.microsoft.com/office/powerpoint/2010/main" xmlns="" val="261073964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977"/>
            <a:ext cx="3008313" cy="872345"/>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979"/>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077324"/>
            <a:ext cx="3008313" cy="3521555"/>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ru-RU"/>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23880069-4A63-4AC9-BDBE-6BC351D41E2F}" type="slidenum">
              <a:rPr lang="ru-RU" altLang="ru-RU"/>
              <a:pPr>
                <a:defRPr/>
              </a:pPr>
              <a:t>‹#›</a:t>
            </a:fld>
            <a:endParaRPr lang="ru-RU" altLang="ru-RU"/>
          </a:p>
        </p:txBody>
      </p:sp>
    </p:spTree>
    <p:extLst>
      <p:ext uri="{BB962C8B-B14F-4D97-AF65-F5344CB8AC3E}">
        <p14:creationId xmlns:p14="http://schemas.microsoft.com/office/powerpoint/2010/main" xmlns="" val="151443045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3784"/>
            <a:ext cx="5486400" cy="42544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60006"/>
            <a:ext cx="5486400" cy="3088958"/>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4029232"/>
            <a:ext cx="5486400" cy="604206"/>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ru-RU"/>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DF591BEB-0832-4E76-AA52-C7B2788EE43C}" type="slidenum">
              <a:rPr lang="ru-RU" altLang="ru-RU"/>
              <a:pPr>
                <a:defRPr/>
              </a:pPr>
              <a:t>‹#›</a:t>
            </a:fld>
            <a:endParaRPr lang="ru-RU" altLang="ru-RU"/>
          </a:p>
        </p:txBody>
      </p:sp>
    </p:spTree>
    <p:extLst>
      <p:ext uri="{BB962C8B-B14F-4D97-AF65-F5344CB8AC3E}">
        <p14:creationId xmlns:p14="http://schemas.microsoft.com/office/powerpoint/2010/main" xmlns="" val="90838933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a:ln/>
        </p:spPr>
        <p:txBody>
          <a:bodyPr/>
          <a:lstStyle>
            <a:lvl1pPr>
              <a:defRPr/>
            </a:lvl1pPr>
          </a:lstStyle>
          <a:p>
            <a:pPr>
              <a:defRPr/>
            </a:pPr>
            <a:fld id="{39235BB2-B54A-44F0-BA95-811B91621331}" type="slidenum">
              <a:rPr lang="ru-RU" altLang="ru-RU"/>
              <a:pPr>
                <a:defRPr/>
              </a:pPr>
              <a:t>‹#›</a:t>
            </a:fld>
            <a:endParaRPr lang="ru-RU" altLang="ru-RU"/>
          </a:p>
        </p:txBody>
      </p:sp>
    </p:spTree>
    <p:extLst>
      <p:ext uri="{BB962C8B-B14F-4D97-AF65-F5344CB8AC3E}">
        <p14:creationId xmlns:p14="http://schemas.microsoft.com/office/powerpoint/2010/main" xmlns="" val="171431578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3" y="0"/>
            <a:ext cx="2105025" cy="470970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315" y="0"/>
            <a:ext cx="6167437" cy="47097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a:ln/>
        </p:spPr>
        <p:txBody>
          <a:bodyPr/>
          <a:lstStyle>
            <a:lvl1pPr>
              <a:defRPr/>
            </a:lvl1pPr>
          </a:lstStyle>
          <a:p>
            <a:pPr>
              <a:defRPr/>
            </a:pPr>
            <a:fld id="{3F9347F7-DCE0-4DBA-96A3-A0EFBCD80097}" type="slidenum">
              <a:rPr lang="ru-RU" altLang="ru-RU"/>
              <a:pPr>
                <a:defRPr/>
              </a:pPr>
              <a:t>‹#›</a:t>
            </a:fld>
            <a:endParaRPr lang="ru-RU" altLang="ru-RU"/>
          </a:p>
        </p:txBody>
      </p:sp>
    </p:spTree>
    <p:extLst>
      <p:ext uri="{BB962C8B-B14F-4D97-AF65-F5344CB8AC3E}">
        <p14:creationId xmlns:p14="http://schemas.microsoft.com/office/powerpoint/2010/main" xmlns="" val="13416719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Текст">
    <p:spTree>
      <p:nvGrpSpPr>
        <p:cNvPr id="1" name=""/>
        <p:cNvGrpSpPr/>
        <p:nvPr/>
      </p:nvGrpSpPr>
      <p:grpSpPr>
        <a:xfrm>
          <a:off x="0" y="0"/>
          <a:ext cx="0" cy="0"/>
          <a:chOff x="0" y="0"/>
          <a:chExt cx="0" cy="0"/>
        </a:xfrm>
      </p:grpSpPr>
      <p:sp>
        <p:nvSpPr>
          <p:cNvPr id="10"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7" name="Text Placeholder 7"/>
          <p:cNvSpPr>
            <a:spLocks noGrp="1"/>
          </p:cNvSpPr>
          <p:nvPr>
            <p:ph type="body" sz="quarter" idx="10" hasCustomPrompt="1"/>
          </p:nvPr>
        </p:nvSpPr>
        <p:spPr>
          <a:xfrm>
            <a:off x="539750" y="1476375"/>
            <a:ext cx="4014788"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8" name="Text Placeholder 7"/>
          <p:cNvSpPr>
            <a:spLocks noGrp="1"/>
          </p:cNvSpPr>
          <p:nvPr>
            <p:ph type="body" sz="quarter" idx="15" hasCustomPrompt="1"/>
          </p:nvPr>
        </p:nvSpPr>
        <p:spPr>
          <a:xfrm>
            <a:off x="4808538" y="1476375"/>
            <a:ext cx="3940175"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12" name="Text Placeholder 7"/>
          <p:cNvSpPr>
            <a:spLocks noGrp="1"/>
          </p:cNvSpPr>
          <p:nvPr>
            <p:ph type="body" sz="quarter" idx="16" hasCustomPrompt="1"/>
          </p:nvPr>
        </p:nvSpPr>
        <p:spPr>
          <a:xfrm>
            <a:off x="539750" y="2815318"/>
            <a:ext cx="4014788"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15" name="Text Placeholder 7"/>
          <p:cNvSpPr>
            <a:spLocks noGrp="1"/>
          </p:cNvSpPr>
          <p:nvPr>
            <p:ph type="body" sz="quarter" idx="17" hasCustomPrompt="1"/>
          </p:nvPr>
        </p:nvSpPr>
        <p:spPr>
          <a:xfrm>
            <a:off x="4808538" y="2815318"/>
            <a:ext cx="3940175"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Tree>
    <p:extLst>
      <p:ext uri="{BB962C8B-B14F-4D97-AF65-F5344CB8AC3E}">
        <p14:creationId xmlns:p14="http://schemas.microsoft.com/office/powerpoint/2010/main" xmlns="" val="4040775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Текст картинка">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15" name="Text Placeholder 7"/>
          <p:cNvSpPr>
            <a:spLocks noGrp="1"/>
          </p:cNvSpPr>
          <p:nvPr>
            <p:ph type="body" sz="quarter" idx="10" hasCustomPrompt="1"/>
          </p:nvPr>
        </p:nvSpPr>
        <p:spPr>
          <a:xfrm>
            <a:off x="539750" y="1476376"/>
            <a:ext cx="4014788" cy="2465908"/>
          </a:xfrm>
          <a:prstGeom prst="rect">
            <a:avLst/>
          </a:prstGeom>
        </p:spPr>
        <p:txBody>
          <a:bodyPr lIns="0" tIns="0" rIns="0" bIns="0"/>
          <a:lstStyle>
            <a:lvl1pPr marL="0" indent="0">
              <a:buFont typeface="Arial" pitchFamily="34" charset="0"/>
              <a:buNone/>
              <a:defRPr sz="1200">
                <a:solidFill>
                  <a:srgbClr val="333333"/>
                </a:solidFill>
                <a:latin typeface="Arial" charset="0"/>
                <a:ea typeface="Arial" charset="0"/>
                <a:cs typeface="Arial"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3" name="Рисунок 2"/>
          <p:cNvSpPr>
            <a:spLocks noGrp="1"/>
          </p:cNvSpPr>
          <p:nvPr>
            <p:ph type="pic" sz="quarter" idx="15"/>
          </p:nvPr>
        </p:nvSpPr>
        <p:spPr>
          <a:xfrm>
            <a:off x="4808538" y="1476375"/>
            <a:ext cx="3940175" cy="2456996"/>
          </a:xfrm>
          <a:prstGeom prst="rect">
            <a:avLst/>
          </a:prstGeom>
        </p:spPr>
        <p:txBody>
          <a:bodyPr/>
          <a:lstStyle>
            <a:lvl1pPr marL="0" indent="0">
              <a:buNone/>
              <a:defRPr sz="700">
                <a:latin typeface="Arial" pitchFamily="34" charset="0"/>
                <a:cs typeface="Arial" pitchFamily="34" charset="0"/>
              </a:defRPr>
            </a:lvl1pPr>
          </a:lstStyle>
          <a:p>
            <a:endParaRPr lang="ru-RU"/>
          </a:p>
        </p:txBody>
      </p:sp>
    </p:spTree>
    <p:extLst>
      <p:ext uri="{BB962C8B-B14F-4D97-AF65-F5344CB8AC3E}">
        <p14:creationId xmlns:p14="http://schemas.microsoft.com/office/powerpoint/2010/main" xmlns="" val="34299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a:ln/>
        </p:spPr>
        <p:txBody>
          <a:bodyPr/>
          <a:lstStyle>
            <a:lvl1pPr>
              <a:defRPr/>
            </a:lvl1pPr>
          </a:lstStyle>
          <a:p>
            <a:pPr>
              <a:defRPr/>
            </a:pPr>
            <a:fld id="{07688DEB-9D6F-406D-957C-74DE2B50002F}" type="slidenum">
              <a:rPr lang="ru-RU" altLang="ru-RU"/>
              <a:pPr>
                <a:defRPr/>
              </a:pPr>
              <a:t>‹#›</a:t>
            </a:fld>
            <a:endParaRPr lang="ru-RU" altLang="ru-RU"/>
          </a:p>
        </p:txBody>
      </p:sp>
    </p:spTree>
    <p:extLst>
      <p:ext uri="{BB962C8B-B14F-4D97-AF65-F5344CB8AC3E}">
        <p14:creationId xmlns:p14="http://schemas.microsoft.com/office/powerpoint/2010/main" xmlns="" val="383675619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a:extLst>
              <a:ext uri="{FF2B5EF4-FFF2-40B4-BE49-F238E27FC236}">
                <a16:creationId xmlns:a16="http://schemas.microsoft.com/office/drawing/2014/main" xmlns="" id="{8098757D-7609-4B16-AAFE-E63AFA27A5C9}"/>
              </a:ext>
            </a:extLst>
          </p:cNvPr>
          <p:cNvSpPr>
            <a:spLocks noGrp="1" noChangeArrowheads="1"/>
          </p:cNvSpPr>
          <p:nvPr>
            <p:ph type="sldNum" sz="quarter" idx="10"/>
          </p:nvPr>
        </p:nvSpPr>
        <p:spPr>
          <a:ln/>
        </p:spPr>
        <p:txBody>
          <a:bodyPr/>
          <a:lstStyle>
            <a:lvl1pPr>
              <a:defRPr/>
            </a:lvl1pPr>
          </a:lstStyle>
          <a:p>
            <a:pPr>
              <a:defRPr/>
            </a:pPr>
            <a:fld id="{5516ACAC-443C-41DD-9821-22217FBAAB18}"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xmlns="" val="229842983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Диаграммы 1">
    <p:spTree>
      <p:nvGrpSpPr>
        <p:cNvPr id="1" name=""/>
        <p:cNvGrpSpPr/>
        <p:nvPr/>
      </p:nvGrpSpPr>
      <p:grpSpPr>
        <a:xfrm>
          <a:off x="0" y="0"/>
          <a:ext cx="0" cy="0"/>
          <a:chOff x="0" y="0"/>
          <a:chExt cx="0" cy="0"/>
        </a:xfrm>
      </p:grpSpPr>
      <p:sp>
        <p:nvSpPr>
          <p:cNvPr id="15" name="Chart Placeholder 4"/>
          <p:cNvSpPr>
            <a:spLocks noGrp="1"/>
          </p:cNvSpPr>
          <p:nvPr>
            <p:ph type="chart" sz="quarter" idx="16"/>
          </p:nvPr>
        </p:nvSpPr>
        <p:spPr>
          <a:xfrm>
            <a:off x="539750" y="1476375"/>
            <a:ext cx="4014788"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16" name="Chart Placeholder 4"/>
          <p:cNvSpPr>
            <a:spLocks noGrp="1"/>
          </p:cNvSpPr>
          <p:nvPr>
            <p:ph type="chart" sz="quarter" idx="17"/>
          </p:nvPr>
        </p:nvSpPr>
        <p:spPr>
          <a:xfrm>
            <a:off x="4808538" y="1476375"/>
            <a:ext cx="3940175"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9"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7"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8"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3" name="Текст 2"/>
          <p:cNvSpPr>
            <a:spLocks noGrp="1"/>
          </p:cNvSpPr>
          <p:nvPr>
            <p:ph type="body" sz="quarter" idx="18" hasCustomPrompt="1"/>
          </p:nvPr>
        </p:nvSpPr>
        <p:spPr>
          <a:xfrm>
            <a:off x="539750" y="3482975"/>
            <a:ext cx="4014788"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19" name="Текст 2"/>
          <p:cNvSpPr>
            <a:spLocks noGrp="1"/>
          </p:cNvSpPr>
          <p:nvPr>
            <p:ph type="body" sz="quarter" idx="19" hasCustomPrompt="1"/>
          </p:nvPr>
        </p:nvSpPr>
        <p:spPr>
          <a:xfrm>
            <a:off x="4808538" y="3479346"/>
            <a:ext cx="3940174"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Tree>
    <p:extLst>
      <p:ext uri="{BB962C8B-B14F-4D97-AF65-F5344CB8AC3E}">
        <p14:creationId xmlns:p14="http://schemas.microsoft.com/office/powerpoint/2010/main" xmlns="" val="1645409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10.xml"/><Relationship Id="rId2" Type="http://schemas.openxmlformats.org/officeDocument/2006/relationships/slideLayout" Target="../slideLayouts/slideLayout39.xml"/><Relationship Id="rId16" Type="http://schemas.openxmlformats.org/officeDocument/2006/relationships/image" Target="../media/image7.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6.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6.png"/><Relationship Id="rId2" Type="http://schemas.openxmlformats.org/officeDocument/2006/relationships/slideLayout" Target="../slideLayouts/slideLayout15.xml"/><Relationship Id="rId16"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9.xml"/><Relationship Id="rId2" Type="http://schemas.openxmlformats.org/officeDocument/2006/relationships/slideLayout" Target="../slideLayouts/slideLayout28.xml"/><Relationship Id="rId16" Type="http://schemas.openxmlformats.org/officeDocument/2006/relationships/image" Target="../media/image7.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6.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5152839"/>
          </a:xfrm>
          <a:prstGeom prst="rect">
            <a:avLst/>
          </a:prstGeom>
        </p:spPr>
      </p:pic>
      <p:pic>
        <p:nvPicPr>
          <p:cNvPr id="4" name="Picture 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40399" y="361949"/>
            <a:ext cx="1915279" cy="864507"/>
          </a:xfrm>
          <a:prstGeom prst="rect">
            <a:avLst/>
          </a:prstGeom>
        </p:spPr>
      </p:pic>
    </p:spTree>
    <p:extLst>
      <p:ext uri="{BB962C8B-B14F-4D97-AF65-F5344CB8AC3E}">
        <p14:creationId xmlns:p14="http://schemas.microsoft.com/office/powerpoint/2010/main" xmlns="" val="605016039"/>
      </p:ext>
    </p:extLst>
  </p:cSld>
  <p:clrMap bg1="lt1" tx1="dk1" bg2="lt2" tx2="dk2" accent1="accent1" accent2="accent2" accent3="accent3" accent4="accent4" accent5="accent5" accent6="accent6" hlink="hlink" folHlink="folHlink"/>
  <p:sldLayoutIdLst>
    <p:sldLayoutId id="214748381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59763" y="4841593"/>
            <a:ext cx="627062" cy="282837"/>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eaLnBrk="1" hangingPunct="1">
              <a:defRPr sz="2200" b="1">
                <a:solidFill>
                  <a:schemeClr val="hlink"/>
                </a:solidFill>
              </a:defRPr>
            </a:lvl1pPr>
          </a:lstStyle>
          <a:p>
            <a:pPr>
              <a:defRPr/>
            </a:pPr>
            <a:fld id="{927CC8BA-935F-4DE4-A904-133F64C151AA}" type="slidenum">
              <a:rPr lang="ru-RU" altLang="ru-RU"/>
              <a:pPr>
                <a:defRPr/>
              </a:pPr>
              <a:t>‹#›</a:t>
            </a:fld>
            <a:endParaRPr lang="ru-RU" altLang="ru-RU"/>
          </a:p>
        </p:txBody>
      </p:sp>
      <p:sp>
        <p:nvSpPr>
          <p:cNvPr id="1027" name="Rectangle 3"/>
          <p:cNvSpPr>
            <a:spLocks noGrp="1" noChangeArrowheads="1"/>
          </p:cNvSpPr>
          <p:nvPr>
            <p:ph type="body" idx="1"/>
          </p:nvPr>
        </p:nvSpPr>
        <p:spPr bwMode="auto">
          <a:xfrm>
            <a:off x="468313" y="845332"/>
            <a:ext cx="8424862" cy="3864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p:txBody>
      </p:sp>
      <p:sp>
        <p:nvSpPr>
          <p:cNvPr id="1028" name="Rectangle 4"/>
          <p:cNvSpPr>
            <a:spLocks noGrp="1" noChangeArrowheads="1"/>
          </p:cNvSpPr>
          <p:nvPr>
            <p:ph type="title"/>
          </p:nvPr>
        </p:nvSpPr>
        <p:spPr bwMode="auto">
          <a:xfrm>
            <a:off x="250826" y="0"/>
            <a:ext cx="6913563" cy="72298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ru-RU" altLang="ru-RU"/>
              <a:t>Образец заголовка</a:t>
            </a:r>
          </a:p>
        </p:txBody>
      </p:sp>
      <p:pic>
        <p:nvPicPr>
          <p:cNvPr id="1029" name="Изображение 1"/>
          <p:cNvPicPr>
            <a:picLocks noChangeAspect="1"/>
          </p:cNvPicPr>
          <p:nvPr/>
        </p:nvPicPr>
        <p:blipFill>
          <a:blip r:embed="rId14"/>
          <a:srcRect/>
          <a:stretch>
            <a:fillRect/>
          </a:stretch>
        </p:blipFill>
        <p:spPr bwMode="auto">
          <a:xfrm>
            <a:off x="7164388" y="251057"/>
            <a:ext cx="1687512" cy="349573"/>
          </a:xfrm>
          <a:prstGeom prst="rect">
            <a:avLst/>
          </a:prstGeom>
          <a:noFill/>
          <a:ln w="9525">
            <a:noFill/>
            <a:miter lim="800000"/>
            <a:headEnd/>
            <a:tailEnd/>
          </a:ln>
        </p:spPr>
      </p:pic>
    </p:spTree>
    <p:extLst>
      <p:ext uri="{BB962C8B-B14F-4D97-AF65-F5344CB8AC3E}">
        <p14:creationId xmlns:p14="http://schemas.microsoft.com/office/powerpoint/2010/main" xmlns="" val="32089730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ransition/>
  <p:hf hdr="0" ftr="0" dt="0"/>
  <p:txStyles>
    <p:titleStyle>
      <a:lvl1pPr algn="l" rtl="0" eaLnBrk="1" fontAlgn="base" hangingPunct="1">
        <a:spcBef>
          <a:spcPct val="0"/>
        </a:spcBef>
        <a:spcAft>
          <a:spcPct val="0"/>
        </a:spcAft>
        <a:defRPr sz="2000" b="1">
          <a:solidFill>
            <a:schemeClr val="hlink"/>
          </a:solidFill>
          <a:latin typeface="+mj-lt"/>
          <a:ea typeface="Arial" charset="0"/>
          <a:cs typeface="+mj-cs"/>
        </a:defRPr>
      </a:lvl1pPr>
      <a:lvl2pPr algn="l" rtl="0" eaLnBrk="1" fontAlgn="base" hangingPunct="1">
        <a:spcBef>
          <a:spcPct val="0"/>
        </a:spcBef>
        <a:spcAft>
          <a:spcPct val="0"/>
        </a:spcAft>
        <a:defRPr sz="2000" b="1">
          <a:solidFill>
            <a:schemeClr val="hlink"/>
          </a:solidFill>
          <a:latin typeface="Arial" charset="0"/>
          <a:ea typeface="Arial" charset="0"/>
          <a:cs typeface="Arial" charset="0"/>
        </a:defRPr>
      </a:lvl2pPr>
      <a:lvl3pPr algn="l" rtl="0" eaLnBrk="1" fontAlgn="base" hangingPunct="1">
        <a:spcBef>
          <a:spcPct val="0"/>
        </a:spcBef>
        <a:spcAft>
          <a:spcPct val="0"/>
        </a:spcAft>
        <a:defRPr sz="2000" b="1">
          <a:solidFill>
            <a:schemeClr val="hlink"/>
          </a:solidFill>
          <a:latin typeface="Arial" charset="0"/>
          <a:ea typeface="Arial" charset="0"/>
          <a:cs typeface="Arial" charset="0"/>
        </a:defRPr>
      </a:lvl3pPr>
      <a:lvl4pPr algn="l" rtl="0" eaLnBrk="1" fontAlgn="base" hangingPunct="1">
        <a:spcBef>
          <a:spcPct val="0"/>
        </a:spcBef>
        <a:spcAft>
          <a:spcPct val="0"/>
        </a:spcAft>
        <a:defRPr sz="2000" b="1">
          <a:solidFill>
            <a:schemeClr val="hlink"/>
          </a:solidFill>
          <a:latin typeface="Arial" charset="0"/>
          <a:ea typeface="Arial" charset="0"/>
          <a:cs typeface="Arial" charset="0"/>
        </a:defRPr>
      </a:lvl4pPr>
      <a:lvl5pPr algn="l" rtl="0" eaLnBrk="1" fontAlgn="base" hangingPunct="1">
        <a:spcBef>
          <a:spcPct val="0"/>
        </a:spcBef>
        <a:spcAft>
          <a:spcPct val="0"/>
        </a:spcAft>
        <a:defRPr sz="2000" b="1">
          <a:solidFill>
            <a:schemeClr val="hlink"/>
          </a:solidFill>
          <a:latin typeface="Arial" charset="0"/>
          <a:ea typeface="Arial" charset="0"/>
          <a:cs typeface="Arial" charset="0"/>
        </a:defRPr>
      </a:lvl5pPr>
      <a:lvl6pPr marL="457177" algn="l" rtl="0" eaLnBrk="1" fontAlgn="base" hangingPunct="1">
        <a:spcBef>
          <a:spcPct val="0"/>
        </a:spcBef>
        <a:spcAft>
          <a:spcPct val="0"/>
        </a:spcAft>
        <a:defRPr sz="2000" b="1">
          <a:solidFill>
            <a:schemeClr val="hlink"/>
          </a:solidFill>
          <a:latin typeface="Arial" charset="0"/>
          <a:cs typeface="Arial" charset="0"/>
        </a:defRPr>
      </a:lvl6pPr>
      <a:lvl7pPr marL="914353" algn="l" rtl="0" eaLnBrk="1" fontAlgn="base" hangingPunct="1">
        <a:spcBef>
          <a:spcPct val="0"/>
        </a:spcBef>
        <a:spcAft>
          <a:spcPct val="0"/>
        </a:spcAft>
        <a:defRPr sz="2000" b="1">
          <a:solidFill>
            <a:schemeClr val="hlink"/>
          </a:solidFill>
          <a:latin typeface="Arial" charset="0"/>
          <a:cs typeface="Arial" charset="0"/>
        </a:defRPr>
      </a:lvl7pPr>
      <a:lvl8pPr marL="1371530" algn="l" rtl="0" eaLnBrk="1" fontAlgn="base" hangingPunct="1">
        <a:spcBef>
          <a:spcPct val="0"/>
        </a:spcBef>
        <a:spcAft>
          <a:spcPct val="0"/>
        </a:spcAft>
        <a:defRPr sz="2000" b="1">
          <a:solidFill>
            <a:schemeClr val="hlink"/>
          </a:solidFill>
          <a:latin typeface="Arial" charset="0"/>
          <a:cs typeface="Arial" charset="0"/>
        </a:defRPr>
      </a:lvl8pPr>
      <a:lvl9pPr marL="1828706" algn="l" rtl="0" eaLnBrk="1" fontAlgn="base" hangingPunct="1">
        <a:spcBef>
          <a:spcPct val="0"/>
        </a:spcBef>
        <a:spcAft>
          <a:spcPct val="0"/>
        </a:spcAft>
        <a:defRPr sz="2000" b="1">
          <a:solidFill>
            <a:schemeClr val="hlink"/>
          </a:solidFill>
          <a:latin typeface="Arial" charset="0"/>
          <a:cs typeface="Arial" charset="0"/>
        </a:defRPr>
      </a:lvl9pPr>
    </p:titleStyle>
    <p:bodyStyle>
      <a:lvl1pPr marL="179388" indent="-179388" algn="l" rtl="0" eaLnBrk="1" fontAlgn="base" hangingPunct="1">
        <a:lnSpc>
          <a:spcPct val="110000"/>
        </a:lnSpc>
        <a:spcBef>
          <a:spcPct val="40000"/>
        </a:spcBef>
        <a:spcAft>
          <a:spcPct val="20000"/>
        </a:spcAft>
        <a:buBlip>
          <a:blip r:embed="rId15"/>
        </a:buBlip>
        <a:defRPr kumimoji="1" sz="1600">
          <a:solidFill>
            <a:schemeClr val="tx1"/>
          </a:solidFill>
          <a:latin typeface="+mn-lt"/>
          <a:ea typeface="Arial" charset="0"/>
          <a:cs typeface="+mn-cs"/>
        </a:defRPr>
      </a:lvl1pPr>
      <a:lvl2pPr marL="358775" indent="-176213" algn="l" rtl="0" eaLnBrk="1" fontAlgn="base" hangingPunct="1">
        <a:lnSpc>
          <a:spcPct val="110000"/>
        </a:lnSpc>
        <a:spcBef>
          <a:spcPct val="0"/>
        </a:spcBef>
        <a:spcAft>
          <a:spcPct val="20000"/>
        </a:spcAft>
        <a:buBlip>
          <a:blip r:embed="rId16"/>
        </a:buBlip>
        <a:defRPr kumimoji="1" sz="1400">
          <a:solidFill>
            <a:schemeClr val="tx1"/>
          </a:solidFill>
          <a:latin typeface="+mn-lt"/>
          <a:ea typeface="Arial" charset="0"/>
          <a:cs typeface="+mn-cs"/>
        </a:defRPr>
      </a:lvl2pPr>
      <a:lvl3pPr marL="1160463" indent="-266700" algn="l" rtl="0" eaLnBrk="1" fontAlgn="base" hangingPunct="1">
        <a:spcBef>
          <a:spcPct val="0"/>
        </a:spcBef>
        <a:spcAft>
          <a:spcPct val="30000"/>
        </a:spcAft>
        <a:buBlip>
          <a:blip r:embed="rId16"/>
        </a:buBlip>
        <a:defRPr kumimoji="1" sz="2200">
          <a:solidFill>
            <a:schemeClr val="tx1"/>
          </a:solidFill>
          <a:latin typeface="+mn-lt"/>
          <a:ea typeface="Arial" charset="0"/>
          <a:cs typeface="+mn-cs"/>
        </a:defRPr>
      </a:lvl3pPr>
      <a:lvl4pPr marL="1663700" indent="-227013" algn="l" rtl="0" eaLnBrk="1" fontAlgn="base" hangingPunct="1">
        <a:spcBef>
          <a:spcPct val="20000"/>
        </a:spcBef>
        <a:spcAft>
          <a:spcPct val="0"/>
        </a:spcAft>
        <a:buChar char="–"/>
        <a:defRPr kumimoji="1" sz="2000">
          <a:solidFill>
            <a:schemeClr val="tx1"/>
          </a:solidFill>
          <a:latin typeface="+mn-lt"/>
          <a:ea typeface="Arial" charset="0"/>
          <a:cs typeface="+mn-cs"/>
        </a:defRPr>
      </a:lvl4pPr>
      <a:lvl5pPr marL="2071688" indent="-227013" algn="l" rtl="0" eaLnBrk="1" fontAlgn="base" hangingPunct="1">
        <a:spcBef>
          <a:spcPct val="20000"/>
        </a:spcBef>
        <a:spcAft>
          <a:spcPct val="0"/>
        </a:spcAft>
        <a:buChar char="»"/>
        <a:defRPr kumimoji="1" sz="2000">
          <a:solidFill>
            <a:schemeClr val="tx1"/>
          </a:solidFill>
          <a:latin typeface="+mn-lt"/>
          <a:ea typeface="Arial" charset="0"/>
          <a:cs typeface="+mn-cs"/>
        </a:defRPr>
      </a:lvl5pPr>
      <a:lvl6pPr marL="2530346" indent="-228588" algn="l" rtl="0" eaLnBrk="1" fontAlgn="base" hangingPunct="1">
        <a:spcBef>
          <a:spcPct val="20000"/>
        </a:spcBef>
        <a:spcAft>
          <a:spcPct val="0"/>
        </a:spcAft>
        <a:buChar char="»"/>
        <a:defRPr sz="2000">
          <a:solidFill>
            <a:schemeClr val="tx1"/>
          </a:solidFill>
          <a:latin typeface="+mn-lt"/>
          <a:cs typeface="+mn-cs"/>
        </a:defRPr>
      </a:lvl6pPr>
      <a:lvl7pPr marL="2987522" indent="-228588" algn="l" rtl="0" eaLnBrk="1" fontAlgn="base" hangingPunct="1">
        <a:spcBef>
          <a:spcPct val="20000"/>
        </a:spcBef>
        <a:spcAft>
          <a:spcPct val="0"/>
        </a:spcAft>
        <a:buChar char="»"/>
        <a:defRPr sz="2000">
          <a:solidFill>
            <a:schemeClr val="tx1"/>
          </a:solidFill>
          <a:latin typeface="+mn-lt"/>
          <a:cs typeface="+mn-cs"/>
        </a:defRPr>
      </a:lvl7pPr>
      <a:lvl8pPr marL="3444699" indent="-228588" algn="l" rtl="0" eaLnBrk="1" fontAlgn="base" hangingPunct="1">
        <a:spcBef>
          <a:spcPct val="20000"/>
        </a:spcBef>
        <a:spcAft>
          <a:spcPct val="0"/>
        </a:spcAft>
        <a:buChar char="»"/>
        <a:defRPr sz="2000">
          <a:solidFill>
            <a:schemeClr val="tx1"/>
          </a:solidFill>
          <a:latin typeface="+mn-lt"/>
          <a:cs typeface="+mn-cs"/>
        </a:defRPr>
      </a:lvl8pPr>
      <a:lvl9pPr marL="3901875" indent="-228588"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152839"/>
          </a:xfrm>
          <a:prstGeom prst="rect">
            <a:avLst/>
          </a:prstGeom>
        </p:spPr>
      </p:pic>
    </p:spTree>
    <p:extLst>
      <p:ext uri="{BB962C8B-B14F-4D97-AF65-F5344CB8AC3E}">
        <p14:creationId xmlns:p14="http://schemas.microsoft.com/office/powerpoint/2010/main" xmlns="" val="17557351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89202" y="326571"/>
            <a:ext cx="892324" cy="4027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0453715"/>
      </p:ext>
    </p:extLst>
  </p:cSld>
  <p:clrMap bg1="lt1" tx1="dk1" bg2="lt2" tx2="dk2" accent1="accent1" accent2="accent2" accent3="accent3" accent4="accent4" accent5="accent5" accent6="accent6" hlink="hlink" folHlink="folHlink"/>
  <p:sldLayoutIdLst>
    <p:sldLayoutId id="2147483821" r:id="rId1"/>
    <p:sldLayoutId id="2147483854" r:id="rId2"/>
    <p:sldLayoutId id="21474838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tretch>
            <a:fillRect/>
          </a:stretch>
        </p:blipFill>
        <p:spPr bwMode="auto">
          <a:xfrm>
            <a:off x="7789202" y="326571"/>
            <a:ext cx="892324" cy="4027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0453715"/>
      </p:ext>
    </p:extLst>
  </p:cSld>
  <p:clrMap bg1="lt1" tx1="dk1" bg2="lt2" tx2="dk2" accent1="accent1" accent2="accent2" accent3="accent3" accent4="accent4" accent5="accent5" accent6="accent6" hlink="hlink" folHlink="folHlink"/>
  <p:sldLayoutIdLst>
    <p:sldLayoutId id="2147483818" r:id="rId1"/>
    <p:sldLayoutId id="2147483823" r:id="rId2"/>
    <p:sldLayoutId id="2147483851" r:id="rId3"/>
    <p:sldLayoutId id="21474838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89202" y="326571"/>
            <a:ext cx="892324" cy="4027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0453715"/>
      </p:ext>
    </p:extLst>
  </p:cSld>
  <p:clrMap bg1="lt1" tx1="dk1" bg2="lt2" tx2="dk2" accent1="accent1" accent2="accent2" accent3="accent3" accent4="accent4" accent5="accent5" accent6="accent6" hlink="hlink" folHlink="folHlink"/>
  <p:sldLayoutIdLst>
    <p:sldLayoutId id="2147483810" r:id="rId1"/>
    <p:sldLayoutId id="2147483808" r:id="rId2"/>
    <p:sldLayoutId id="214748385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7789202" y="326571"/>
            <a:ext cx="892324" cy="4027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0453715"/>
      </p:ext>
    </p:extLst>
  </p:cSld>
  <p:clrMap bg1="lt1" tx1="dk1" bg2="lt2" tx2="dk2" accent1="accent1" accent2="accent2" accent3="accent3" accent4="accent4" accent5="accent5" accent6="accent6" hlink="hlink" folHlink="folHlink"/>
  <p:sldLayoutIdLst>
    <p:sldLayoutId id="21474838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0"/>
            <a:ext cx="9144000" cy="5152839"/>
          </a:xfrm>
          <a:prstGeom prst="rect">
            <a:avLst/>
          </a:prstGeom>
        </p:spPr>
      </p:pic>
    </p:spTree>
    <p:extLst>
      <p:ext uri="{BB962C8B-B14F-4D97-AF65-F5344CB8AC3E}">
        <p14:creationId xmlns:p14="http://schemas.microsoft.com/office/powerpoint/2010/main" xmlns="" val="1194332045"/>
      </p:ext>
    </p:extLst>
  </p:cSld>
  <p:clrMap bg1="lt1" tx1="dk1" bg2="lt2" tx2="dk2" accent1="accent1" accent2="accent2" accent3="accent3" accent4="accent4" accent5="accent5" accent6="accent6" hlink="hlink" folHlink="folHlink"/>
  <p:sldLayoutIdLst>
    <p:sldLayoutId id="2147483782"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7B4158BF-6529-43BA-B6A6-A2009F9FCE24}"/>
              </a:ext>
            </a:extLst>
          </p:cNvPr>
          <p:cNvSpPr>
            <a:spLocks noGrp="1" noChangeArrowheads="1"/>
          </p:cNvSpPr>
          <p:nvPr>
            <p:ph type="sldNum" sz="quarter" idx="4"/>
          </p:nvPr>
        </p:nvSpPr>
        <p:spPr bwMode="auto">
          <a:xfrm>
            <a:off x="8259763" y="4840798"/>
            <a:ext cx="627062" cy="283631"/>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eaLnBrk="1" hangingPunct="1">
              <a:defRPr sz="1652" b="1">
                <a:solidFill>
                  <a:schemeClr val="hlink"/>
                </a:solidFill>
              </a:defRPr>
            </a:lvl1pPr>
          </a:lstStyle>
          <a:p>
            <a:pPr fontAlgn="base">
              <a:spcBef>
                <a:spcPct val="0"/>
              </a:spcBef>
              <a:spcAft>
                <a:spcPct val="0"/>
              </a:spcAft>
              <a:defRPr/>
            </a:pPr>
            <a:fld id="{CC8F9481-41A0-44FA-B75F-A7B04E68D564}" type="slidenum">
              <a:rPr lang="ru-RU" altLang="ru-RU">
                <a:solidFill>
                  <a:srgbClr val="003274"/>
                </a:solidFill>
              </a:rPr>
              <a:pPr fontAlgn="base">
                <a:spcBef>
                  <a:spcPct val="0"/>
                </a:spcBef>
                <a:spcAft>
                  <a:spcPct val="0"/>
                </a:spcAft>
                <a:defRPr/>
              </a:pPr>
              <a:t>‹#›</a:t>
            </a:fld>
            <a:endParaRPr lang="ru-RU" altLang="ru-RU">
              <a:solidFill>
                <a:srgbClr val="003274"/>
              </a:solidFill>
            </a:endParaRPr>
          </a:p>
        </p:txBody>
      </p:sp>
      <p:sp>
        <p:nvSpPr>
          <p:cNvPr id="1027" name="Rectangle 3">
            <a:extLst>
              <a:ext uri="{FF2B5EF4-FFF2-40B4-BE49-F238E27FC236}">
                <a16:creationId xmlns:a16="http://schemas.microsoft.com/office/drawing/2014/main" xmlns="" id="{A1D4E0F7-9097-48CB-A2FA-5E70296DB44C}"/>
              </a:ext>
            </a:extLst>
          </p:cNvPr>
          <p:cNvSpPr>
            <a:spLocks noGrp="1" noChangeArrowheads="1"/>
          </p:cNvSpPr>
          <p:nvPr>
            <p:ph type="body" idx="1"/>
          </p:nvPr>
        </p:nvSpPr>
        <p:spPr bwMode="auto">
          <a:xfrm>
            <a:off x="468313" y="844935"/>
            <a:ext cx="8424862" cy="3864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p:txBody>
      </p:sp>
      <p:sp>
        <p:nvSpPr>
          <p:cNvPr id="1028" name="Rectangle 4">
            <a:extLst>
              <a:ext uri="{FF2B5EF4-FFF2-40B4-BE49-F238E27FC236}">
                <a16:creationId xmlns:a16="http://schemas.microsoft.com/office/drawing/2014/main" xmlns="" id="{9BB5C315-C59E-418D-AEBB-C0C3BD7D2F1C}"/>
              </a:ext>
            </a:extLst>
          </p:cNvPr>
          <p:cNvSpPr>
            <a:spLocks noGrp="1" noChangeArrowheads="1"/>
          </p:cNvSpPr>
          <p:nvPr>
            <p:ph type="title"/>
          </p:nvPr>
        </p:nvSpPr>
        <p:spPr bwMode="auto">
          <a:xfrm>
            <a:off x="250826" y="0"/>
            <a:ext cx="6913563" cy="72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pic>
        <p:nvPicPr>
          <p:cNvPr id="1029" name="Изображение 1">
            <a:extLst>
              <a:ext uri="{FF2B5EF4-FFF2-40B4-BE49-F238E27FC236}">
                <a16:creationId xmlns:a16="http://schemas.microsoft.com/office/drawing/2014/main" xmlns="" id="{A9730686-0860-46B0-8F56-DCCD5C82433F}"/>
              </a:ext>
            </a:extLst>
          </p:cNvPr>
          <p:cNvPicPr>
            <a:picLocks noChangeAspect="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7164388" y="250263"/>
            <a:ext cx="1687512" cy="350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0791270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Lst>
  <p:transition/>
  <p:txStyles>
    <p:titleStyle>
      <a:lvl1pPr algn="l" rtl="0" eaLnBrk="0" fontAlgn="base" hangingPunct="0">
        <a:spcBef>
          <a:spcPct val="0"/>
        </a:spcBef>
        <a:spcAft>
          <a:spcPct val="0"/>
        </a:spcAft>
        <a:defRPr sz="1501" b="1">
          <a:solidFill>
            <a:schemeClr val="hlink"/>
          </a:solidFill>
          <a:latin typeface="+mj-lt"/>
          <a:ea typeface="Arial" charset="0"/>
          <a:cs typeface="+mj-cs"/>
        </a:defRPr>
      </a:lvl1pPr>
      <a:lvl2pPr algn="l" rtl="0" eaLnBrk="0" fontAlgn="base" hangingPunct="0">
        <a:spcBef>
          <a:spcPct val="0"/>
        </a:spcBef>
        <a:spcAft>
          <a:spcPct val="0"/>
        </a:spcAft>
        <a:defRPr sz="1501" b="1">
          <a:solidFill>
            <a:schemeClr val="hlink"/>
          </a:solidFill>
          <a:latin typeface="Arial" charset="0"/>
          <a:ea typeface="Arial" charset="0"/>
          <a:cs typeface="Arial" charset="0"/>
        </a:defRPr>
      </a:lvl2pPr>
      <a:lvl3pPr algn="l" rtl="0" eaLnBrk="0" fontAlgn="base" hangingPunct="0">
        <a:spcBef>
          <a:spcPct val="0"/>
        </a:spcBef>
        <a:spcAft>
          <a:spcPct val="0"/>
        </a:spcAft>
        <a:defRPr sz="1501" b="1">
          <a:solidFill>
            <a:schemeClr val="hlink"/>
          </a:solidFill>
          <a:latin typeface="Arial" charset="0"/>
          <a:ea typeface="Arial" charset="0"/>
          <a:cs typeface="Arial" charset="0"/>
        </a:defRPr>
      </a:lvl3pPr>
      <a:lvl4pPr algn="l" rtl="0" eaLnBrk="0" fontAlgn="base" hangingPunct="0">
        <a:spcBef>
          <a:spcPct val="0"/>
        </a:spcBef>
        <a:spcAft>
          <a:spcPct val="0"/>
        </a:spcAft>
        <a:defRPr sz="1501" b="1">
          <a:solidFill>
            <a:schemeClr val="hlink"/>
          </a:solidFill>
          <a:latin typeface="Arial" charset="0"/>
          <a:ea typeface="Arial" charset="0"/>
          <a:cs typeface="Arial" charset="0"/>
        </a:defRPr>
      </a:lvl4pPr>
      <a:lvl5pPr algn="l" rtl="0" eaLnBrk="0" fontAlgn="base" hangingPunct="0">
        <a:spcBef>
          <a:spcPct val="0"/>
        </a:spcBef>
        <a:spcAft>
          <a:spcPct val="0"/>
        </a:spcAft>
        <a:defRPr sz="1501" b="1">
          <a:solidFill>
            <a:schemeClr val="hlink"/>
          </a:solidFill>
          <a:latin typeface="Arial" charset="0"/>
          <a:ea typeface="Arial" charset="0"/>
          <a:cs typeface="Arial" charset="0"/>
        </a:defRPr>
      </a:lvl5pPr>
      <a:lvl6pPr marL="343220" algn="l" rtl="0" fontAlgn="base">
        <a:spcBef>
          <a:spcPct val="0"/>
        </a:spcBef>
        <a:spcAft>
          <a:spcPct val="0"/>
        </a:spcAft>
        <a:defRPr sz="1501" b="1">
          <a:solidFill>
            <a:schemeClr val="hlink"/>
          </a:solidFill>
          <a:latin typeface="Arial" charset="0"/>
          <a:cs typeface="Arial" charset="0"/>
        </a:defRPr>
      </a:lvl6pPr>
      <a:lvl7pPr marL="686440" algn="l" rtl="0" fontAlgn="base">
        <a:spcBef>
          <a:spcPct val="0"/>
        </a:spcBef>
        <a:spcAft>
          <a:spcPct val="0"/>
        </a:spcAft>
        <a:defRPr sz="1501" b="1">
          <a:solidFill>
            <a:schemeClr val="hlink"/>
          </a:solidFill>
          <a:latin typeface="Arial" charset="0"/>
          <a:cs typeface="Arial" charset="0"/>
        </a:defRPr>
      </a:lvl7pPr>
      <a:lvl8pPr marL="1029660" algn="l" rtl="0" fontAlgn="base">
        <a:spcBef>
          <a:spcPct val="0"/>
        </a:spcBef>
        <a:spcAft>
          <a:spcPct val="0"/>
        </a:spcAft>
        <a:defRPr sz="1501" b="1">
          <a:solidFill>
            <a:schemeClr val="hlink"/>
          </a:solidFill>
          <a:latin typeface="Arial" charset="0"/>
          <a:cs typeface="Arial" charset="0"/>
        </a:defRPr>
      </a:lvl8pPr>
      <a:lvl9pPr marL="1372880" algn="l" rtl="0" fontAlgn="base">
        <a:spcBef>
          <a:spcPct val="0"/>
        </a:spcBef>
        <a:spcAft>
          <a:spcPct val="0"/>
        </a:spcAft>
        <a:defRPr sz="1501" b="1">
          <a:solidFill>
            <a:schemeClr val="hlink"/>
          </a:solidFill>
          <a:latin typeface="Arial" charset="0"/>
          <a:cs typeface="Arial" charset="0"/>
        </a:defRPr>
      </a:lvl9pPr>
    </p:titleStyle>
    <p:bodyStyle>
      <a:lvl1pPr marL="135858" indent="-135858" algn="l" rtl="0" eaLnBrk="0" fontAlgn="base" hangingPunct="0">
        <a:lnSpc>
          <a:spcPct val="110000"/>
        </a:lnSpc>
        <a:spcBef>
          <a:spcPct val="40000"/>
        </a:spcBef>
        <a:spcAft>
          <a:spcPct val="20000"/>
        </a:spcAft>
        <a:buBlip>
          <a:blip r:embed="rId17"/>
        </a:buBlip>
        <a:defRPr kumimoji="1" sz="1201">
          <a:solidFill>
            <a:schemeClr val="tx1"/>
          </a:solidFill>
          <a:latin typeface="+mn-lt"/>
          <a:ea typeface="Arial" charset="0"/>
          <a:cs typeface="+mn-cs"/>
        </a:defRPr>
      </a:lvl1pPr>
      <a:lvl2pPr marL="270525" indent="-133474" algn="l" rtl="0" eaLnBrk="0" fontAlgn="base" hangingPunct="0">
        <a:lnSpc>
          <a:spcPct val="110000"/>
        </a:lnSpc>
        <a:spcBef>
          <a:spcPct val="0"/>
        </a:spcBef>
        <a:spcAft>
          <a:spcPct val="20000"/>
        </a:spcAft>
        <a:buBlip>
          <a:blip r:embed="rId18"/>
        </a:buBlip>
        <a:defRPr kumimoji="1" sz="1051">
          <a:solidFill>
            <a:schemeClr val="tx1"/>
          </a:solidFill>
          <a:latin typeface="+mn-lt"/>
          <a:ea typeface="Arial" charset="0"/>
          <a:cs typeface="+mn-cs"/>
        </a:defRPr>
      </a:lvl2pPr>
      <a:lvl3pPr marL="872351" indent="-201404" algn="l" rtl="0" eaLnBrk="0" fontAlgn="base" hangingPunct="0">
        <a:spcBef>
          <a:spcPct val="0"/>
        </a:spcBef>
        <a:spcAft>
          <a:spcPct val="30000"/>
        </a:spcAft>
        <a:buBlip>
          <a:blip r:embed="rId18"/>
        </a:buBlip>
        <a:defRPr kumimoji="1" sz="1652">
          <a:solidFill>
            <a:schemeClr val="tx1"/>
          </a:solidFill>
          <a:latin typeface="+mn-lt"/>
          <a:ea typeface="Arial" charset="0"/>
          <a:cs typeface="+mn-cs"/>
        </a:defRPr>
      </a:lvl3pPr>
      <a:lvl4pPr marL="1250132" indent="-171610" algn="l" rtl="0" eaLnBrk="0" fontAlgn="base" hangingPunct="0">
        <a:spcBef>
          <a:spcPct val="20000"/>
        </a:spcBef>
        <a:spcAft>
          <a:spcPct val="0"/>
        </a:spcAft>
        <a:buChar char="–"/>
        <a:defRPr kumimoji="1" sz="1501">
          <a:solidFill>
            <a:schemeClr val="tx1"/>
          </a:solidFill>
          <a:latin typeface="+mn-lt"/>
          <a:ea typeface="Arial" charset="0"/>
          <a:cs typeface="+mn-cs"/>
        </a:defRPr>
      </a:lvl4pPr>
      <a:lvl5pPr marL="1556408" indent="-171610" algn="l" rtl="0" eaLnBrk="0" fontAlgn="base" hangingPunct="0">
        <a:spcBef>
          <a:spcPct val="20000"/>
        </a:spcBef>
        <a:spcAft>
          <a:spcPct val="0"/>
        </a:spcAft>
        <a:buChar char="»"/>
        <a:defRPr kumimoji="1" sz="1501">
          <a:solidFill>
            <a:schemeClr val="tx1"/>
          </a:solidFill>
          <a:latin typeface="+mn-lt"/>
          <a:ea typeface="Arial" charset="0"/>
          <a:cs typeface="+mn-cs"/>
        </a:defRPr>
      </a:lvl5pPr>
      <a:lvl6pPr marL="1899628" indent="-171610" algn="l" rtl="0" fontAlgn="base">
        <a:spcBef>
          <a:spcPct val="20000"/>
        </a:spcBef>
        <a:spcAft>
          <a:spcPct val="0"/>
        </a:spcAft>
        <a:buChar char="»"/>
        <a:defRPr sz="1501">
          <a:solidFill>
            <a:schemeClr val="tx1"/>
          </a:solidFill>
          <a:latin typeface="+mn-lt"/>
          <a:cs typeface="+mn-cs"/>
        </a:defRPr>
      </a:lvl6pPr>
      <a:lvl7pPr marL="2242848" indent="-171610" algn="l" rtl="0" fontAlgn="base">
        <a:spcBef>
          <a:spcPct val="20000"/>
        </a:spcBef>
        <a:spcAft>
          <a:spcPct val="0"/>
        </a:spcAft>
        <a:buChar char="»"/>
        <a:defRPr sz="1501">
          <a:solidFill>
            <a:schemeClr val="tx1"/>
          </a:solidFill>
          <a:latin typeface="+mn-lt"/>
          <a:cs typeface="+mn-cs"/>
        </a:defRPr>
      </a:lvl7pPr>
      <a:lvl8pPr marL="2586068" indent="-171610" algn="l" rtl="0" fontAlgn="base">
        <a:spcBef>
          <a:spcPct val="20000"/>
        </a:spcBef>
        <a:spcAft>
          <a:spcPct val="0"/>
        </a:spcAft>
        <a:buChar char="»"/>
        <a:defRPr sz="1501">
          <a:solidFill>
            <a:schemeClr val="tx1"/>
          </a:solidFill>
          <a:latin typeface="+mn-lt"/>
          <a:cs typeface="+mn-cs"/>
        </a:defRPr>
      </a:lvl8pPr>
      <a:lvl9pPr marL="2929288" indent="-171610" algn="l" rtl="0" fontAlgn="base">
        <a:spcBef>
          <a:spcPct val="20000"/>
        </a:spcBef>
        <a:spcAft>
          <a:spcPct val="0"/>
        </a:spcAft>
        <a:buChar char="»"/>
        <a:defRPr sz="1501">
          <a:solidFill>
            <a:schemeClr val="tx1"/>
          </a:solidFill>
          <a:latin typeface="+mn-lt"/>
          <a:cs typeface="+mn-cs"/>
        </a:defRPr>
      </a:lvl9pPr>
    </p:bodyStyle>
    <p:otherStyle>
      <a:defPPr>
        <a:defRPr lang="ru-RU"/>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59763" y="4840798"/>
            <a:ext cx="627062" cy="283631"/>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eaLnBrk="1" hangingPunct="1">
              <a:defRPr sz="1652" b="1">
                <a:solidFill>
                  <a:schemeClr val="hlink"/>
                </a:solidFill>
                <a:latin typeface="Arial" pitchFamily="34" charset="0"/>
                <a:cs typeface="Arial" pitchFamily="34" charset="0"/>
              </a:defRPr>
            </a:lvl1pPr>
          </a:lstStyle>
          <a:p>
            <a:pPr fontAlgn="base">
              <a:spcBef>
                <a:spcPct val="0"/>
              </a:spcBef>
              <a:spcAft>
                <a:spcPct val="0"/>
              </a:spcAft>
              <a:defRPr/>
            </a:pPr>
            <a:fld id="{D1A714C8-047D-43A6-8CF6-CAF38B663679}" type="slidenum">
              <a:rPr lang="ru-RU" altLang="ru-RU">
                <a:solidFill>
                  <a:srgbClr val="003274"/>
                </a:solidFill>
              </a:rPr>
              <a:pPr fontAlgn="base">
                <a:spcBef>
                  <a:spcPct val="0"/>
                </a:spcBef>
                <a:spcAft>
                  <a:spcPct val="0"/>
                </a:spcAft>
                <a:defRPr/>
              </a:pPr>
              <a:t>‹#›</a:t>
            </a:fld>
            <a:endParaRPr lang="ru-RU" altLang="ru-RU">
              <a:solidFill>
                <a:srgbClr val="003274"/>
              </a:solidFill>
            </a:endParaRPr>
          </a:p>
        </p:txBody>
      </p:sp>
      <p:sp>
        <p:nvSpPr>
          <p:cNvPr id="1027" name="Rectangle 3"/>
          <p:cNvSpPr>
            <a:spLocks noGrp="1" noChangeArrowheads="1"/>
          </p:cNvSpPr>
          <p:nvPr>
            <p:ph type="body" idx="1"/>
          </p:nvPr>
        </p:nvSpPr>
        <p:spPr bwMode="auto">
          <a:xfrm>
            <a:off x="468313" y="844935"/>
            <a:ext cx="8424862" cy="3864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p:txBody>
      </p:sp>
      <p:sp>
        <p:nvSpPr>
          <p:cNvPr id="1028" name="Rectangle 4"/>
          <p:cNvSpPr>
            <a:spLocks noGrp="1" noChangeArrowheads="1"/>
          </p:cNvSpPr>
          <p:nvPr>
            <p:ph type="title"/>
          </p:nvPr>
        </p:nvSpPr>
        <p:spPr bwMode="auto">
          <a:xfrm>
            <a:off x="250826" y="0"/>
            <a:ext cx="6913563" cy="72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pic>
        <p:nvPicPr>
          <p:cNvPr id="1029" name="Изображение 1"/>
          <p:cNvPicPr>
            <a:picLocks noChangeAspect="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7164388" y="250263"/>
            <a:ext cx="1687512" cy="350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7623343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ransition/>
  <p:txStyles>
    <p:titleStyle>
      <a:lvl1pPr algn="l" rtl="0" eaLnBrk="0" fontAlgn="base" hangingPunct="0">
        <a:spcBef>
          <a:spcPct val="0"/>
        </a:spcBef>
        <a:spcAft>
          <a:spcPct val="0"/>
        </a:spcAft>
        <a:defRPr sz="1501" b="1">
          <a:solidFill>
            <a:schemeClr val="hlink"/>
          </a:solidFill>
          <a:latin typeface="+mj-lt"/>
          <a:ea typeface="Arial" charset="0"/>
          <a:cs typeface="+mj-cs"/>
        </a:defRPr>
      </a:lvl1pPr>
      <a:lvl2pPr algn="l" rtl="0" eaLnBrk="0" fontAlgn="base" hangingPunct="0">
        <a:spcBef>
          <a:spcPct val="0"/>
        </a:spcBef>
        <a:spcAft>
          <a:spcPct val="0"/>
        </a:spcAft>
        <a:defRPr sz="1501" b="1">
          <a:solidFill>
            <a:schemeClr val="hlink"/>
          </a:solidFill>
          <a:latin typeface="Arial" charset="0"/>
          <a:ea typeface="Arial" charset="0"/>
          <a:cs typeface="Arial" charset="0"/>
        </a:defRPr>
      </a:lvl2pPr>
      <a:lvl3pPr algn="l" rtl="0" eaLnBrk="0" fontAlgn="base" hangingPunct="0">
        <a:spcBef>
          <a:spcPct val="0"/>
        </a:spcBef>
        <a:spcAft>
          <a:spcPct val="0"/>
        </a:spcAft>
        <a:defRPr sz="1501" b="1">
          <a:solidFill>
            <a:schemeClr val="hlink"/>
          </a:solidFill>
          <a:latin typeface="Arial" charset="0"/>
          <a:ea typeface="Arial" charset="0"/>
          <a:cs typeface="Arial" charset="0"/>
        </a:defRPr>
      </a:lvl3pPr>
      <a:lvl4pPr algn="l" rtl="0" eaLnBrk="0" fontAlgn="base" hangingPunct="0">
        <a:spcBef>
          <a:spcPct val="0"/>
        </a:spcBef>
        <a:spcAft>
          <a:spcPct val="0"/>
        </a:spcAft>
        <a:defRPr sz="1501" b="1">
          <a:solidFill>
            <a:schemeClr val="hlink"/>
          </a:solidFill>
          <a:latin typeface="Arial" charset="0"/>
          <a:ea typeface="Arial" charset="0"/>
          <a:cs typeface="Arial" charset="0"/>
        </a:defRPr>
      </a:lvl4pPr>
      <a:lvl5pPr algn="l" rtl="0" eaLnBrk="0" fontAlgn="base" hangingPunct="0">
        <a:spcBef>
          <a:spcPct val="0"/>
        </a:spcBef>
        <a:spcAft>
          <a:spcPct val="0"/>
        </a:spcAft>
        <a:defRPr sz="1501" b="1">
          <a:solidFill>
            <a:schemeClr val="hlink"/>
          </a:solidFill>
          <a:latin typeface="Arial" charset="0"/>
          <a:ea typeface="Arial" charset="0"/>
          <a:cs typeface="Arial" charset="0"/>
        </a:defRPr>
      </a:lvl5pPr>
      <a:lvl6pPr marL="343220" algn="l" rtl="0" fontAlgn="base">
        <a:spcBef>
          <a:spcPct val="0"/>
        </a:spcBef>
        <a:spcAft>
          <a:spcPct val="0"/>
        </a:spcAft>
        <a:defRPr sz="1501" b="1">
          <a:solidFill>
            <a:schemeClr val="hlink"/>
          </a:solidFill>
          <a:latin typeface="Arial" charset="0"/>
          <a:cs typeface="Arial" charset="0"/>
        </a:defRPr>
      </a:lvl6pPr>
      <a:lvl7pPr marL="686440" algn="l" rtl="0" fontAlgn="base">
        <a:spcBef>
          <a:spcPct val="0"/>
        </a:spcBef>
        <a:spcAft>
          <a:spcPct val="0"/>
        </a:spcAft>
        <a:defRPr sz="1501" b="1">
          <a:solidFill>
            <a:schemeClr val="hlink"/>
          </a:solidFill>
          <a:latin typeface="Arial" charset="0"/>
          <a:cs typeface="Arial" charset="0"/>
        </a:defRPr>
      </a:lvl7pPr>
      <a:lvl8pPr marL="1029660" algn="l" rtl="0" fontAlgn="base">
        <a:spcBef>
          <a:spcPct val="0"/>
        </a:spcBef>
        <a:spcAft>
          <a:spcPct val="0"/>
        </a:spcAft>
        <a:defRPr sz="1501" b="1">
          <a:solidFill>
            <a:schemeClr val="hlink"/>
          </a:solidFill>
          <a:latin typeface="Arial" charset="0"/>
          <a:cs typeface="Arial" charset="0"/>
        </a:defRPr>
      </a:lvl8pPr>
      <a:lvl9pPr marL="1372880" algn="l" rtl="0" fontAlgn="base">
        <a:spcBef>
          <a:spcPct val="0"/>
        </a:spcBef>
        <a:spcAft>
          <a:spcPct val="0"/>
        </a:spcAft>
        <a:defRPr sz="1501" b="1">
          <a:solidFill>
            <a:schemeClr val="hlink"/>
          </a:solidFill>
          <a:latin typeface="Arial" charset="0"/>
          <a:cs typeface="Arial" charset="0"/>
        </a:defRPr>
      </a:lvl9pPr>
    </p:titleStyle>
    <p:bodyStyle>
      <a:lvl1pPr marL="135858" indent="-135858" algn="l" rtl="0" eaLnBrk="0" fontAlgn="base" hangingPunct="0">
        <a:lnSpc>
          <a:spcPct val="110000"/>
        </a:lnSpc>
        <a:spcBef>
          <a:spcPct val="40000"/>
        </a:spcBef>
        <a:spcAft>
          <a:spcPct val="20000"/>
        </a:spcAft>
        <a:buBlip>
          <a:blip r:embed="rId15"/>
        </a:buBlip>
        <a:defRPr kumimoji="1" sz="1201">
          <a:solidFill>
            <a:schemeClr val="tx1"/>
          </a:solidFill>
          <a:latin typeface="+mn-lt"/>
          <a:ea typeface="Arial" charset="0"/>
          <a:cs typeface="+mn-cs"/>
        </a:defRPr>
      </a:lvl1pPr>
      <a:lvl2pPr marL="270525" indent="-133474" algn="l" rtl="0" eaLnBrk="0" fontAlgn="base" hangingPunct="0">
        <a:lnSpc>
          <a:spcPct val="110000"/>
        </a:lnSpc>
        <a:spcBef>
          <a:spcPct val="0"/>
        </a:spcBef>
        <a:spcAft>
          <a:spcPct val="20000"/>
        </a:spcAft>
        <a:buBlip>
          <a:blip r:embed="rId16"/>
        </a:buBlip>
        <a:defRPr kumimoji="1" sz="1051">
          <a:solidFill>
            <a:schemeClr val="tx1"/>
          </a:solidFill>
          <a:latin typeface="+mn-lt"/>
          <a:ea typeface="Arial" charset="0"/>
          <a:cs typeface="+mn-cs"/>
        </a:defRPr>
      </a:lvl2pPr>
      <a:lvl3pPr marL="872351" indent="-201404" algn="l" rtl="0" eaLnBrk="0" fontAlgn="base" hangingPunct="0">
        <a:spcBef>
          <a:spcPct val="0"/>
        </a:spcBef>
        <a:spcAft>
          <a:spcPct val="30000"/>
        </a:spcAft>
        <a:buBlip>
          <a:blip r:embed="rId16"/>
        </a:buBlip>
        <a:defRPr kumimoji="1" sz="1652">
          <a:solidFill>
            <a:schemeClr val="tx1"/>
          </a:solidFill>
          <a:latin typeface="+mn-lt"/>
          <a:ea typeface="Arial" charset="0"/>
          <a:cs typeface="+mn-cs"/>
        </a:defRPr>
      </a:lvl3pPr>
      <a:lvl4pPr marL="1250132" indent="-171610" algn="l" rtl="0" eaLnBrk="0" fontAlgn="base" hangingPunct="0">
        <a:spcBef>
          <a:spcPct val="20000"/>
        </a:spcBef>
        <a:spcAft>
          <a:spcPct val="0"/>
        </a:spcAft>
        <a:buChar char="–"/>
        <a:defRPr kumimoji="1" sz="1501">
          <a:solidFill>
            <a:schemeClr val="tx1"/>
          </a:solidFill>
          <a:latin typeface="+mn-lt"/>
          <a:ea typeface="Arial" charset="0"/>
          <a:cs typeface="+mn-cs"/>
        </a:defRPr>
      </a:lvl4pPr>
      <a:lvl5pPr marL="1556408" indent="-171610" algn="l" rtl="0" eaLnBrk="0" fontAlgn="base" hangingPunct="0">
        <a:spcBef>
          <a:spcPct val="20000"/>
        </a:spcBef>
        <a:spcAft>
          <a:spcPct val="0"/>
        </a:spcAft>
        <a:buChar char="»"/>
        <a:defRPr kumimoji="1" sz="1501">
          <a:solidFill>
            <a:schemeClr val="tx1"/>
          </a:solidFill>
          <a:latin typeface="+mn-lt"/>
          <a:ea typeface="Arial" charset="0"/>
          <a:cs typeface="+mn-cs"/>
        </a:defRPr>
      </a:lvl5pPr>
      <a:lvl6pPr marL="1899628" indent="-171610" algn="l" rtl="0" fontAlgn="base">
        <a:spcBef>
          <a:spcPct val="20000"/>
        </a:spcBef>
        <a:spcAft>
          <a:spcPct val="0"/>
        </a:spcAft>
        <a:buChar char="»"/>
        <a:defRPr sz="1501">
          <a:solidFill>
            <a:schemeClr val="tx1"/>
          </a:solidFill>
          <a:latin typeface="+mn-lt"/>
          <a:cs typeface="+mn-cs"/>
        </a:defRPr>
      </a:lvl6pPr>
      <a:lvl7pPr marL="2242848" indent="-171610" algn="l" rtl="0" fontAlgn="base">
        <a:spcBef>
          <a:spcPct val="20000"/>
        </a:spcBef>
        <a:spcAft>
          <a:spcPct val="0"/>
        </a:spcAft>
        <a:buChar char="»"/>
        <a:defRPr sz="1501">
          <a:solidFill>
            <a:schemeClr val="tx1"/>
          </a:solidFill>
          <a:latin typeface="+mn-lt"/>
          <a:cs typeface="+mn-cs"/>
        </a:defRPr>
      </a:lvl7pPr>
      <a:lvl8pPr marL="2586068" indent="-171610" algn="l" rtl="0" fontAlgn="base">
        <a:spcBef>
          <a:spcPct val="20000"/>
        </a:spcBef>
        <a:spcAft>
          <a:spcPct val="0"/>
        </a:spcAft>
        <a:buChar char="»"/>
        <a:defRPr sz="1501">
          <a:solidFill>
            <a:schemeClr val="tx1"/>
          </a:solidFill>
          <a:latin typeface="+mn-lt"/>
          <a:cs typeface="+mn-cs"/>
        </a:defRPr>
      </a:lvl8pPr>
      <a:lvl9pPr marL="2929288" indent="-171610" algn="l" rtl="0" fontAlgn="base">
        <a:spcBef>
          <a:spcPct val="20000"/>
        </a:spcBef>
        <a:spcAft>
          <a:spcPct val="0"/>
        </a:spcAft>
        <a:buChar char="»"/>
        <a:defRPr sz="1501">
          <a:solidFill>
            <a:schemeClr val="tx1"/>
          </a:solidFill>
          <a:latin typeface="+mn-lt"/>
          <a:cs typeface="+mn-cs"/>
        </a:defRPr>
      </a:lvl9pPr>
    </p:bodyStyle>
    <p:otherStyle>
      <a:defPPr>
        <a:defRPr lang="ru-RU"/>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slideLayout" Target="../slideLayouts/slideLayout9.xml"/><Relationship Id="rId1" Type="http://schemas.openxmlformats.org/officeDocument/2006/relationships/themeOverride" Target="../theme/themeOverride1.xml"/><Relationship Id="rId6" Type="http://schemas.openxmlformats.org/officeDocument/2006/relationships/chart" Target="../charts/chart4.xml"/><Relationship Id="rId11" Type="http://schemas.openxmlformats.org/officeDocument/2006/relationships/chart" Target="../charts/chart8.xml"/><Relationship Id="rId5" Type="http://schemas.openxmlformats.org/officeDocument/2006/relationships/chart" Target="../charts/chart3.xml"/><Relationship Id="rId10" Type="http://schemas.openxmlformats.org/officeDocument/2006/relationships/image" Target="../media/image38.png"/><Relationship Id="rId4" Type="http://schemas.openxmlformats.org/officeDocument/2006/relationships/chart" Target="../charts/chart2.xml"/><Relationship Id="rId9"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4.xml"/><Relationship Id="rId1" Type="http://schemas.openxmlformats.org/officeDocument/2006/relationships/themeOverride" Target="../theme/themeOverride4.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
          <p:cNvSpPr>
            <a:spLocks noGrp="1"/>
          </p:cNvSpPr>
          <p:nvPr>
            <p:ph type="title"/>
          </p:nvPr>
        </p:nvSpPr>
        <p:spPr>
          <a:xfrm>
            <a:off x="539749" y="1929688"/>
            <a:ext cx="7166070" cy="2174312"/>
          </a:xfrm>
        </p:spPr>
        <p:txBody>
          <a:bodyPr/>
          <a:lstStyle/>
          <a:p>
            <a:r>
              <a:rPr lang="ru-RU" sz="2150" dirty="0">
                <a:latin typeface="Arial" pitchFamily="34" charset="0"/>
                <a:cs typeface="Arial" pitchFamily="34" charset="0"/>
              </a:rPr>
              <a:t>«СОВРЕМЕННОЕ СОСТОЯНИЕ РАДИОЭКОЛОГИЧЕСКОЙ ОБСТАНОВКИ 30-КМ ЗОНЫ РАСПОЛОЖЕНИЯ ОДЭК»</a:t>
            </a:r>
            <a:br>
              <a:rPr lang="ru-RU" sz="2150" dirty="0">
                <a:latin typeface="Arial" pitchFamily="34" charset="0"/>
                <a:cs typeface="Arial" pitchFamily="34" charset="0"/>
              </a:rPr>
            </a:br>
            <a:endParaRPr lang="ru-RU" sz="2150" dirty="0">
              <a:latin typeface="Arial" pitchFamily="34" charset="0"/>
              <a:cs typeface="Arial" pitchFamily="34" charset="0"/>
            </a:endParaRPr>
          </a:p>
        </p:txBody>
      </p:sp>
      <p:sp>
        <p:nvSpPr>
          <p:cNvPr id="17" name="Текст 2"/>
          <p:cNvSpPr>
            <a:spLocks noGrp="1"/>
          </p:cNvSpPr>
          <p:nvPr>
            <p:ph type="body" sz="quarter" idx="10"/>
          </p:nvPr>
        </p:nvSpPr>
        <p:spPr>
          <a:xfrm>
            <a:off x="480543" y="3529234"/>
            <a:ext cx="5711825" cy="284683"/>
          </a:xfrm>
        </p:spPr>
        <p:txBody>
          <a:bodyPr/>
          <a:lstStyle/>
          <a:p>
            <a:pPr>
              <a:spcBef>
                <a:spcPts val="0"/>
              </a:spcBef>
            </a:pPr>
            <a:r>
              <a:rPr lang="ru-RU" dirty="0">
                <a:latin typeface="Arial" pitchFamily="34" charset="0"/>
                <a:cs typeface="Arial" pitchFamily="34" charset="0"/>
              </a:rPr>
              <a:t>XI Российской научной конференции "Радиационная защита и радиационная безопасность в ядерных технологиях" </a:t>
            </a:r>
          </a:p>
        </p:txBody>
      </p:sp>
      <p:sp>
        <p:nvSpPr>
          <p:cNvPr id="18" name="Текст 3"/>
          <p:cNvSpPr>
            <a:spLocks noGrp="1"/>
          </p:cNvSpPr>
          <p:nvPr>
            <p:ph type="body" sz="quarter" idx="11"/>
          </p:nvPr>
        </p:nvSpPr>
        <p:spPr>
          <a:prstGeom prst="rect">
            <a:avLst/>
          </a:prstGeom>
        </p:spPr>
        <p:txBody>
          <a:bodyPr/>
          <a:lstStyle/>
          <a:p>
            <a:r>
              <a:rPr lang="ru-RU" b="1" dirty="0">
                <a:latin typeface="Arial" pitchFamily="34" charset="0"/>
                <a:cs typeface="Arial" pitchFamily="34" charset="0"/>
              </a:rPr>
              <a:t>В.М. Соломатин, В.К. Иванов, </a:t>
            </a:r>
            <a:r>
              <a:rPr lang="ru-RU" b="1" u="sng" dirty="0">
                <a:latin typeface="Arial" pitchFamily="34" charset="0"/>
                <a:cs typeface="Arial" pitchFamily="34" charset="0"/>
              </a:rPr>
              <a:t>Е.В. Спирин*</a:t>
            </a:r>
          </a:p>
        </p:txBody>
      </p:sp>
      <p:sp>
        <p:nvSpPr>
          <p:cNvPr id="19" name="Текст 4"/>
          <p:cNvSpPr>
            <a:spLocks noGrp="1"/>
          </p:cNvSpPr>
          <p:nvPr>
            <p:ph type="body" sz="quarter" idx="12"/>
          </p:nvPr>
        </p:nvSpPr>
        <p:spPr>
          <a:prstGeom prst="rect">
            <a:avLst/>
          </a:prstGeom>
        </p:spPr>
        <p:txBody>
          <a:bodyPr/>
          <a:lstStyle/>
          <a:p>
            <a:r>
              <a:rPr lang="ru-RU" dirty="0">
                <a:latin typeface="Arial" pitchFamily="34" charset="0"/>
                <a:cs typeface="Arial" pitchFamily="34" charset="0"/>
              </a:rPr>
              <a:t>Главный научный сотрудник отдела Главного радиоэколога ПН «Прорыв», </a:t>
            </a:r>
            <a:r>
              <a:rPr lang="ru-RU" dirty="0" err="1">
                <a:latin typeface="Arial" pitchFamily="34" charset="0"/>
                <a:cs typeface="Arial" pitchFamily="34" charset="0"/>
              </a:rPr>
              <a:t>докт</a:t>
            </a:r>
            <a:r>
              <a:rPr lang="ru-RU" dirty="0">
                <a:latin typeface="Arial" pitchFamily="34" charset="0"/>
                <a:cs typeface="Arial" pitchFamily="34" charset="0"/>
              </a:rPr>
              <a:t>. биол. наук.</a:t>
            </a:r>
          </a:p>
        </p:txBody>
      </p:sp>
    </p:spTree>
    <p:extLst>
      <p:ext uri="{BB962C8B-B14F-4D97-AF65-F5344CB8AC3E}">
        <p14:creationId xmlns:p14="http://schemas.microsoft.com/office/powerpoint/2010/main" xmlns="" val="1214510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D32AB61-2490-44C3-B1D3-7396FD391321}"/>
              </a:ext>
            </a:extLst>
          </p:cNvPr>
          <p:cNvSpPr>
            <a:spLocks noGrp="1"/>
          </p:cNvSpPr>
          <p:nvPr>
            <p:ph type="title"/>
          </p:nvPr>
        </p:nvSpPr>
        <p:spPr>
          <a:xfrm>
            <a:off x="217487" y="134733"/>
            <a:ext cx="7419930" cy="330200"/>
          </a:xfrm>
        </p:spPr>
        <p:txBody>
          <a:bodyPr/>
          <a:lstStyle/>
          <a:p>
            <a:r>
              <a:rPr lang="ru-RU" sz="2000" dirty="0"/>
              <a:t>«Атлас радиоэкологической обстановки в 30-ти км зоне АО «СХК» </a:t>
            </a:r>
            <a:r>
              <a:rPr lang="ru-RU" sz="2000" b="0" dirty="0"/>
              <a:t>(Водозаборы г. Северска)</a:t>
            </a:r>
          </a:p>
        </p:txBody>
      </p:sp>
      <p:sp>
        <p:nvSpPr>
          <p:cNvPr id="3" name="Объект 2">
            <a:extLst>
              <a:ext uri="{FF2B5EF4-FFF2-40B4-BE49-F238E27FC236}">
                <a16:creationId xmlns:a16="http://schemas.microsoft.com/office/drawing/2014/main" xmlns="" id="{3A22489F-1003-4C3A-8033-6EC3B9B713B5}"/>
              </a:ext>
            </a:extLst>
          </p:cNvPr>
          <p:cNvSpPr>
            <a:spLocks noGrp="1"/>
          </p:cNvSpPr>
          <p:nvPr>
            <p:ph type="body" sz="quarter" idx="10"/>
          </p:nvPr>
        </p:nvSpPr>
        <p:spPr>
          <a:xfrm>
            <a:off x="362434" y="4559700"/>
            <a:ext cx="8076172" cy="453830"/>
          </a:xfrm>
        </p:spPr>
        <p:txBody>
          <a:bodyPr/>
          <a:lstStyle/>
          <a:p>
            <a:pPr marL="0" indent="0">
              <a:buNone/>
            </a:pPr>
            <a:r>
              <a:rPr lang="ru-RU" dirty="0"/>
              <a:t>В разделе представлена информация о состоянии подземных водозаборов г. Северска</a:t>
            </a:r>
          </a:p>
        </p:txBody>
      </p:sp>
      <p:sp>
        <p:nvSpPr>
          <p:cNvPr id="6" name="Номер слайда 3">
            <a:extLst>
              <a:ext uri="{FF2B5EF4-FFF2-40B4-BE49-F238E27FC236}">
                <a16:creationId xmlns:a16="http://schemas.microsoft.com/office/drawing/2014/main" xmlns="" id="{3AACFA5F-5513-44FD-BF4E-F54F5D8914C2}"/>
              </a:ext>
            </a:extLst>
          </p:cNvPr>
          <p:cNvSpPr>
            <a:spLocks noGrp="1"/>
          </p:cNvSpPr>
          <p:nvPr>
            <p:ph type="sldNum" sz="quarter" idx="4294967295"/>
          </p:nvPr>
        </p:nvSpPr>
        <p:spPr>
          <a:xfrm>
            <a:off x="8674100" y="4840288"/>
            <a:ext cx="469900" cy="2841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733" indent="-214513">
              <a:defRPr>
                <a:solidFill>
                  <a:schemeClr val="tx1"/>
                </a:solidFill>
                <a:latin typeface="Arial" panose="020B0604020202020204" pitchFamily="34" charset="0"/>
                <a:cs typeface="Arial" panose="020B0604020202020204" pitchFamily="34" charset="0"/>
              </a:defRPr>
            </a:lvl2pPr>
            <a:lvl3pPr marL="858050" indent="-171610">
              <a:defRPr>
                <a:solidFill>
                  <a:schemeClr val="tx1"/>
                </a:solidFill>
                <a:latin typeface="Arial" panose="020B0604020202020204" pitchFamily="34" charset="0"/>
                <a:cs typeface="Arial" panose="020B0604020202020204" pitchFamily="34" charset="0"/>
              </a:defRPr>
            </a:lvl3pPr>
            <a:lvl4pPr marL="1201270" indent="-171610">
              <a:defRPr>
                <a:solidFill>
                  <a:schemeClr val="tx1"/>
                </a:solidFill>
                <a:latin typeface="Arial" panose="020B0604020202020204" pitchFamily="34" charset="0"/>
                <a:cs typeface="Arial" panose="020B0604020202020204" pitchFamily="34" charset="0"/>
              </a:defRPr>
            </a:lvl4pPr>
            <a:lvl5pPr marL="1544490" indent="-171610">
              <a:defRPr>
                <a:solidFill>
                  <a:schemeClr val="tx1"/>
                </a:solidFill>
                <a:latin typeface="Arial" panose="020B0604020202020204" pitchFamily="34" charset="0"/>
                <a:cs typeface="Arial" panose="020B0604020202020204" pitchFamily="34" charset="0"/>
              </a:defRPr>
            </a:lvl5pPr>
            <a:lvl6pPr marL="1887710" indent="-1716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30930" indent="-1716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4150" indent="-1716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7370" indent="-1716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6440"/>
            <a:fld id="{F3692972-3E57-4E2C-B6CB-FB7E6093D5CA}" type="slidenum">
              <a:rPr lang="ru-RU" altLang="ru-RU">
                <a:solidFill>
                  <a:srgbClr val="003274"/>
                </a:solidFill>
              </a:rPr>
              <a:pPr defTabSz="686440"/>
              <a:t>10</a:t>
            </a:fld>
            <a:endParaRPr lang="ru-RU" altLang="ru-RU">
              <a:solidFill>
                <a:srgbClr val="003274"/>
              </a:solidFill>
            </a:endParaRPr>
          </a:p>
        </p:txBody>
      </p:sp>
      <p:pic>
        <p:nvPicPr>
          <p:cNvPr id="4" name="Рисунок 3">
            <a:extLst>
              <a:ext uri="{FF2B5EF4-FFF2-40B4-BE49-F238E27FC236}">
                <a16:creationId xmlns:a16="http://schemas.microsoft.com/office/drawing/2014/main" xmlns="" id="{DB513486-D199-4797-9002-06BA9E537A65}"/>
              </a:ext>
            </a:extLst>
          </p:cNvPr>
          <p:cNvPicPr>
            <a:picLocks noChangeAspect="1"/>
          </p:cNvPicPr>
          <p:nvPr/>
        </p:nvPicPr>
        <p:blipFill>
          <a:blip r:embed="rId2"/>
          <a:stretch>
            <a:fillRect/>
          </a:stretch>
        </p:blipFill>
        <p:spPr>
          <a:xfrm>
            <a:off x="1257262" y="703045"/>
            <a:ext cx="2670190" cy="3742171"/>
          </a:xfrm>
          <a:prstGeom prst="rect">
            <a:avLst/>
          </a:prstGeom>
        </p:spPr>
      </p:pic>
      <p:pic>
        <p:nvPicPr>
          <p:cNvPr id="5" name="Рисунок 4">
            <a:extLst>
              <a:ext uri="{FF2B5EF4-FFF2-40B4-BE49-F238E27FC236}">
                <a16:creationId xmlns:a16="http://schemas.microsoft.com/office/drawing/2014/main" xmlns="" id="{1A960776-4B69-4D03-93C1-C90980E0AB0C}"/>
              </a:ext>
            </a:extLst>
          </p:cNvPr>
          <p:cNvPicPr>
            <a:picLocks noChangeAspect="1"/>
          </p:cNvPicPr>
          <p:nvPr/>
        </p:nvPicPr>
        <p:blipFill>
          <a:blip r:embed="rId3"/>
          <a:stretch>
            <a:fillRect/>
          </a:stretch>
        </p:blipFill>
        <p:spPr>
          <a:xfrm>
            <a:off x="4572000" y="703045"/>
            <a:ext cx="2645390" cy="3742171"/>
          </a:xfrm>
          <a:prstGeom prst="rect">
            <a:avLst/>
          </a:prstGeom>
        </p:spPr>
      </p:pic>
    </p:spTree>
    <p:extLst>
      <p:ext uri="{BB962C8B-B14F-4D97-AF65-F5344CB8AC3E}">
        <p14:creationId xmlns:p14="http://schemas.microsoft.com/office/powerpoint/2010/main" xmlns="" val="139603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4FAE30F-8DBD-499B-84FD-C3D4E508D0B7}"/>
              </a:ext>
            </a:extLst>
          </p:cNvPr>
          <p:cNvSpPr>
            <a:spLocks noGrp="1"/>
          </p:cNvSpPr>
          <p:nvPr>
            <p:ph type="title"/>
          </p:nvPr>
        </p:nvSpPr>
        <p:spPr>
          <a:xfrm>
            <a:off x="113211" y="138227"/>
            <a:ext cx="7620000" cy="330200"/>
          </a:xfrm>
        </p:spPr>
        <p:txBody>
          <a:bodyPr/>
          <a:lstStyle/>
          <a:p>
            <a:r>
              <a:rPr lang="ru-RU" sz="1800" dirty="0"/>
              <a:t>Атлас радиоэкологической обстановки в 30-ти км зоне АО «СХК» </a:t>
            </a:r>
            <a:r>
              <a:rPr lang="ru-RU" sz="1800" b="0" dirty="0"/>
              <a:t>(Геология территории расположения 30-км зоны АО «СХК»)</a:t>
            </a:r>
          </a:p>
        </p:txBody>
      </p:sp>
      <p:sp>
        <p:nvSpPr>
          <p:cNvPr id="3" name="Объект 2">
            <a:extLst>
              <a:ext uri="{FF2B5EF4-FFF2-40B4-BE49-F238E27FC236}">
                <a16:creationId xmlns:a16="http://schemas.microsoft.com/office/drawing/2014/main" xmlns="" id="{7C35734B-0637-429E-9358-7B011797A470}"/>
              </a:ext>
            </a:extLst>
          </p:cNvPr>
          <p:cNvSpPr>
            <a:spLocks noGrp="1"/>
          </p:cNvSpPr>
          <p:nvPr>
            <p:ph type="body" sz="quarter" idx="10"/>
          </p:nvPr>
        </p:nvSpPr>
        <p:spPr>
          <a:xfrm>
            <a:off x="200115" y="4798107"/>
            <a:ext cx="8264616" cy="330200"/>
          </a:xfrm>
        </p:spPr>
        <p:txBody>
          <a:bodyPr/>
          <a:lstStyle/>
          <a:p>
            <a:pPr marL="0" indent="0">
              <a:buNone/>
            </a:pPr>
            <a:r>
              <a:rPr lang="ru-RU" dirty="0"/>
              <a:t>В разделе приведена информация и карт геологического строения 30-км зоны АО «СХК»</a:t>
            </a:r>
          </a:p>
        </p:txBody>
      </p:sp>
      <p:pic>
        <p:nvPicPr>
          <p:cNvPr id="4" name="Рисунок 3">
            <a:extLst>
              <a:ext uri="{FF2B5EF4-FFF2-40B4-BE49-F238E27FC236}">
                <a16:creationId xmlns:a16="http://schemas.microsoft.com/office/drawing/2014/main" xmlns="" id="{AFD9C855-736F-411E-B4D8-1938489F6E7F}"/>
              </a:ext>
            </a:extLst>
          </p:cNvPr>
          <p:cNvPicPr>
            <a:picLocks noChangeAspect="1"/>
          </p:cNvPicPr>
          <p:nvPr/>
        </p:nvPicPr>
        <p:blipFill>
          <a:blip r:embed="rId2"/>
          <a:stretch>
            <a:fillRect/>
          </a:stretch>
        </p:blipFill>
        <p:spPr>
          <a:xfrm>
            <a:off x="1097280" y="741760"/>
            <a:ext cx="2805651" cy="3938158"/>
          </a:xfrm>
          <a:prstGeom prst="rect">
            <a:avLst/>
          </a:prstGeom>
        </p:spPr>
      </p:pic>
      <p:pic>
        <p:nvPicPr>
          <p:cNvPr id="5" name="Рисунок 4">
            <a:extLst>
              <a:ext uri="{FF2B5EF4-FFF2-40B4-BE49-F238E27FC236}">
                <a16:creationId xmlns:a16="http://schemas.microsoft.com/office/drawing/2014/main" xmlns="" id="{918ECD7B-C239-4853-9BCC-0D0F6A4FD662}"/>
              </a:ext>
            </a:extLst>
          </p:cNvPr>
          <p:cNvPicPr>
            <a:picLocks noChangeAspect="1"/>
          </p:cNvPicPr>
          <p:nvPr/>
        </p:nvPicPr>
        <p:blipFill>
          <a:blip r:embed="rId3"/>
          <a:stretch>
            <a:fillRect/>
          </a:stretch>
        </p:blipFill>
        <p:spPr>
          <a:xfrm>
            <a:off x="4714740" y="689507"/>
            <a:ext cx="2805650" cy="3991604"/>
          </a:xfrm>
          <a:prstGeom prst="rect">
            <a:avLst/>
          </a:prstGeom>
        </p:spPr>
      </p:pic>
    </p:spTree>
    <p:extLst>
      <p:ext uri="{BB962C8B-B14F-4D97-AF65-F5344CB8AC3E}">
        <p14:creationId xmlns:p14="http://schemas.microsoft.com/office/powerpoint/2010/main" xmlns="" val="372813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64802" y="294014"/>
            <a:ext cx="6561138" cy="683016"/>
          </a:xfrm>
        </p:spPr>
        <p:txBody>
          <a:bodyPr/>
          <a:lstStyle/>
          <a:p>
            <a:r>
              <a:rPr lang="ru-RU" sz="1600" dirty="0" smtClean="0"/>
              <a:t>Базы данных обследования радиоэкологической обстановки 30-км зоны АО «СХК» и доз облучения населения и биоты</a:t>
            </a:r>
            <a:endParaRPr lang="ru-RU" sz="1600" dirty="0"/>
          </a:p>
        </p:txBody>
      </p:sp>
      <p:pic>
        <p:nvPicPr>
          <p:cNvPr id="8" name="Рисунок 7"/>
          <p:cNvPicPr/>
          <p:nvPr/>
        </p:nvPicPr>
        <p:blipFill>
          <a:blip r:embed="rId2"/>
          <a:srcRect b="13569"/>
          <a:stretch>
            <a:fillRect/>
          </a:stretch>
        </p:blipFill>
        <p:spPr>
          <a:xfrm>
            <a:off x="324590" y="894513"/>
            <a:ext cx="4397722" cy="4053267"/>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4623017" y="1631473"/>
            <a:ext cx="4107624" cy="262737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30-км Зона секторы(3).jpg"/>
          <p:cNvPicPr>
            <a:picLocks noChangeAspect="1"/>
          </p:cNvPicPr>
          <p:nvPr/>
        </p:nvPicPr>
        <p:blipFill>
          <a:blip r:embed="rId2" cstate="print"/>
          <a:stretch>
            <a:fillRect/>
          </a:stretch>
        </p:blipFill>
        <p:spPr>
          <a:xfrm>
            <a:off x="4634630" y="1002149"/>
            <a:ext cx="3983276" cy="3657534"/>
          </a:xfrm>
          <a:prstGeom prst="rect">
            <a:avLst/>
          </a:prstGeom>
        </p:spPr>
      </p:pic>
      <p:sp>
        <p:nvSpPr>
          <p:cNvPr id="10" name="Заголовок 9"/>
          <p:cNvSpPr>
            <a:spLocks noGrp="1"/>
          </p:cNvSpPr>
          <p:nvPr>
            <p:ph type="title"/>
          </p:nvPr>
        </p:nvSpPr>
        <p:spPr>
          <a:xfrm>
            <a:off x="513567" y="212942"/>
            <a:ext cx="7114783" cy="549058"/>
          </a:xfrm>
        </p:spPr>
        <p:txBody>
          <a:bodyPr/>
          <a:lstStyle/>
          <a:p>
            <a:r>
              <a:rPr lang="ru-RU" sz="2000" dirty="0" smtClean="0"/>
              <a:t>Исследование распределения радионуклидов в объектах окружающей среды в 30-км зоне АО «СХК»</a:t>
            </a:r>
            <a:endParaRPr lang="ru-RU" sz="2000" dirty="0"/>
          </a:p>
        </p:txBody>
      </p:sp>
      <p:pic>
        <p:nvPicPr>
          <p:cNvPr id="11" name="Picture 2"/>
          <p:cNvPicPr>
            <a:picLocks noChangeAspect="1" noChangeArrowheads="1"/>
          </p:cNvPicPr>
          <p:nvPr/>
        </p:nvPicPr>
        <p:blipFill>
          <a:blip r:embed="rId3"/>
          <a:srcRect/>
          <a:stretch>
            <a:fillRect/>
          </a:stretch>
        </p:blipFill>
        <p:spPr bwMode="auto">
          <a:xfrm>
            <a:off x="474435" y="1853852"/>
            <a:ext cx="3458738" cy="2693095"/>
          </a:xfrm>
          <a:prstGeom prst="rect">
            <a:avLst/>
          </a:prstGeom>
          <a:noFill/>
          <a:ln w="9525">
            <a:noFill/>
            <a:miter lim="800000"/>
            <a:headEnd/>
            <a:tailEnd/>
          </a:ln>
          <a:effectLst/>
        </p:spPr>
      </p:pic>
      <p:sp>
        <p:nvSpPr>
          <p:cNvPr id="12" name="Прямоугольник 11"/>
          <p:cNvSpPr/>
          <p:nvPr/>
        </p:nvSpPr>
        <p:spPr>
          <a:xfrm>
            <a:off x="519830" y="1122831"/>
            <a:ext cx="3313134" cy="646331"/>
          </a:xfrm>
          <a:prstGeom prst="rect">
            <a:avLst/>
          </a:prstGeom>
        </p:spPr>
        <p:txBody>
          <a:bodyPr wrap="square">
            <a:spAutoFit/>
          </a:bodyPr>
          <a:lstStyle/>
          <a:p>
            <a:r>
              <a:rPr lang="ru-RU" dirty="0" smtClean="0"/>
              <a:t>Среднегодовая роза ветров</a:t>
            </a:r>
          </a:p>
          <a:p>
            <a:pPr algn="ctr"/>
            <a:r>
              <a:rPr lang="ru-RU" dirty="0" smtClean="0"/>
              <a:t>в 30-км зоне СХК</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Диаграмма 13"/>
          <p:cNvGraphicFramePr/>
          <p:nvPr>
            <p:extLst>
              <p:ext uri="{D42A27DB-BD31-4B8C-83A1-F6EECF244321}">
                <p14:modId xmlns:p14="http://schemas.microsoft.com/office/powerpoint/2010/main" xmlns="" val="2501974042"/>
              </p:ext>
            </p:extLst>
          </p:nvPr>
        </p:nvGraphicFramePr>
        <p:xfrm>
          <a:off x="214282" y="3502825"/>
          <a:ext cx="2786082" cy="12858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extLst>
              <p:ext uri="{D42A27DB-BD31-4B8C-83A1-F6EECF244321}">
                <p14:modId xmlns:p14="http://schemas.microsoft.com/office/powerpoint/2010/main" xmlns="" val="1211627166"/>
              </p:ext>
            </p:extLst>
          </p:nvPr>
        </p:nvGraphicFramePr>
        <p:xfrm>
          <a:off x="285720" y="2288379"/>
          <a:ext cx="2714644" cy="1285884"/>
        </p:xfrm>
        <a:graphic>
          <a:graphicData uri="http://schemas.openxmlformats.org/drawingml/2006/chart">
            <c:chart xmlns:c="http://schemas.openxmlformats.org/drawingml/2006/chart" xmlns:r="http://schemas.openxmlformats.org/officeDocument/2006/relationships" r:id="rId4"/>
          </a:graphicData>
        </a:graphic>
      </p:graphicFrame>
      <p:sp>
        <p:nvSpPr>
          <p:cNvPr id="2" name="Заголовок 1"/>
          <p:cNvSpPr>
            <a:spLocks noGrp="1"/>
          </p:cNvSpPr>
          <p:nvPr>
            <p:ph type="title"/>
          </p:nvPr>
        </p:nvSpPr>
        <p:spPr/>
        <p:txBody>
          <a:bodyPr/>
          <a:lstStyle/>
          <a:p>
            <a:r>
              <a:rPr lang="ru-RU" sz="1600" dirty="0"/>
              <a:t>Пространственное распределение содержания радионуклидов  в объектах окружающей среды</a:t>
            </a:r>
          </a:p>
        </p:txBody>
      </p:sp>
      <p:graphicFrame>
        <p:nvGraphicFramePr>
          <p:cNvPr id="7" name="Диаграмма 6"/>
          <p:cNvGraphicFramePr/>
          <p:nvPr>
            <p:extLst>
              <p:ext uri="{D42A27DB-BD31-4B8C-83A1-F6EECF244321}">
                <p14:modId xmlns:p14="http://schemas.microsoft.com/office/powerpoint/2010/main" xmlns="" val="1040561994"/>
              </p:ext>
            </p:extLst>
          </p:nvPr>
        </p:nvGraphicFramePr>
        <p:xfrm>
          <a:off x="3428992" y="788182"/>
          <a:ext cx="2786082" cy="152400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Диаграмма 8"/>
          <p:cNvGraphicFramePr/>
          <p:nvPr>
            <p:extLst>
              <p:ext uri="{D42A27DB-BD31-4B8C-83A1-F6EECF244321}">
                <p14:modId xmlns:p14="http://schemas.microsoft.com/office/powerpoint/2010/main" xmlns="" val="918869625"/>
              </p:ext>
            </p:extLst>
          </p:nvPr>
        </p:nvGraphicFramePr>
        <p:xfrm>
          <a:off x="6143636" y="788181"/>
          <a:ext cx="2571768" cy="15001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Диаграмма 10"/>
          <p:cNvGraphicFramePr/>
          <p:nvPr>
            <p:extLst>
              <p:ext uri="{D42A27DB-BD31-4B8C-83A1-F6EECF244321}">
                <p14:modId xmlns:p14="http://schemas.microsoft.com/office/powerpoint/2010/main" xmlns="" val="4077672751"/>
              </p:ext>
            </p:extLst>
          </p:nvPr>
        </p:nvGraphicFramePr>
        <p:xfrm>
          <a:off x="2928926" y="2288379"/>
          <a:ext cx="2786082" cy="136207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Диаграмма 12"/>
          <p:cNvGraphicFramePr/>
          <p:nvPr>
            <p:extLst>
              <p:ext uri="{D42A27DB-BD31-4B8C-83A1-F6EECF244321}">
                <p14:modId xmlns:p14="http://schemas.microsoft.com/office/powerpoint/2010/main" xmlns="" val="4119070782"/>
              </p:ext>
            </p:extLst>
          </p:nvPr>
        </p:nvGraphicFramePr>
        <p:xfrm>
          <a:off x="6072198" y="2359817"/>
          <a:ext cx="2714644" cy="121444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Диаграмма 14"/>
          <p:cNvGraphicFramePr/>
          <p:nvPr>
            <p:extLst>
              <p:ext uri="{D42A27DB-BD31-4B8C-83A1-F6EECF244321}">
                <p14:modId xmlns:p14="http://schemas.microsoft.com/office/powerpoint/2010/main" xmlns="" val="2676907344"/>
              </p:ext>
            </p:extLst>
          </p:nvPr>
        </p:nvGraphicFramePr>
        <p:xfrm>
          <a:off x="2928926" y="3502825"/>
          <a:ext cx="2857520" cy="1285884"/>
        </p:xfrm>
        <a:graphic>
          <a:graphicData uri="http://schemas.openxmlformats.org/drawingml/2006/chart">
            <c:chart xmlns:c="http://schemas.openxmlformats.org/drawingml/2006/chart" xmlns:r="http://schemas.openxmlformats.org/officeDocument/2006/relationships" r:id="rId9"/>
          </a:graphicData>
        </a:graphic>
      </p:graphicFrame>
      <p:pic>
        <p:nvPicPr>
          <p:cNvPr id="2051" name="Picture 3"/>
          <p:cNvPicPr>
            <a:picLocks noChangeAspect="1" noChangeArrowheads="1"/>
          </p:cNvPicPr>
          <p:nvPr/>
        </p:nvPicPr>
        <p:blipFill>
          <a:blip r:embed="rId10"/>
          <a:srcRect/>
          <a:stretch>
            <a:fillRect/>
          </a:stretch>
        </p:blipFill>
        <p:spPr bwMode="auto">
          <a:xfrm>
            <a:off x="785786" y="942070"/>
            <a:ext cx="1643074" cy="1285884"/>
          </a:xfrm>
          <a:prstGeom prst="rect">
            <a:avLst/>
          </a:prstGeom>
          <a:noFill/>
          <a:ln w="9525">
            <a:noFill/>
            <a:miter lim="800000"/>
            <a:headEnd/>
            <a:tailEnd/>
          </a:ln>
          <a:effectLst/>
        </p:spPr>
      </p:pic>
      <p:graphicFrame>
        <p:nvGraphicFramePr>
          <p:cNvPr id="19" name="Диаграмма 18"/>
          <p:cNvGraphicFramePr/>
          <p:nvPr>
            <p:extLst>
              <p:ext uri="{D42A27DB-BD31-4B8C-83A1-F6EECF244321}">
                <p14:modId xmlns:p14="http://schemas.microsoft.com/office/powerpoint/2010/main" xmlns="" val="1965620509"/>
              </p:ext>
            </p:extLst>
          </p:nvPr>
        </p:nvGraphicFramePr>
        <p:xfrm>
          <a:off x="6000761" y="3574263"/>
          <a:ext cx="2633669" cy="1285884"/>
        </p:xfrm>
        <a:graphic>
          <a:graphicData uri="http://schemas.openxmlformats.org/drawingml/2006/chart">
            <c:chart xmlns:c="http://schemas.openxmlformats.org/drawingml/2006/chart" xmlns:r="http://schemas.openxmlformats.org/officeDocument/2006/relationships" r:id="rId11"/>
          </a:graphicData>
        </a:graphic>
      </p:graphicFrame>
      <p:sp>
        <p:nvSpPr>
          <p:cNvPr id="12" name="TextBox 11"/>
          <p:cNvSpPr txBox="1"/>
          <p:nvPr/>
        </p:nvSpPr>
        <p:spPr>
          <a:xfrm>
            <a:off x="5000628" y="788182"/>
            <a:ext cx="1000132" cy="307777"/>
          </a:xfrm>
          <a:prstGeom prst="rect">
            <a:avLst/>
          </a:prstGeom>
          <a:noFill/>
        </p:spPr>
        <p:txBody>
          <a:bodyPr wrap="square" rtlCol="0">
            <a:spAutoFit/>
          </a:bodyPr>
          <a:lstStyle/>
          <a:p>
            <a:r>
              <a:rPr lang="ru-RU" sz="1400" dirty="0"/>
              <a:t>Сектор 1</a:t>
            </a:r>
          </a:p>
        </p:txBody>
      </p:sp>
      <p:sp>
        <p:nvSpPr>
          <p:cNvPr id="16" name="TextBox 15"/>
          <p:cNvSpPr txBox="1"/>
          <p:nvPr/>
        </p:nvSpPr>
        <p:spPr>
          <a:xfrm>
            <a:off x="7572396" y="788182"/>
            <a:ext cx="1000132" cy="307777"/>
          </a:xfrm>
          <a:prstGeom prst="rect">
            <a:avLst/>
          </a:prstGeom>
          <a:noFill/>
        </p:spPr>
        <p:txBody>
          <a:bodyPr wrap="square" rtlCol="0">
            <a:spAutoFit/>
          </a:bodyPr>
          <a:lstStyle/>
          <a:p>
            <a:r>
              <a:rPr lang="ru-RU" sz="1400" dirty="0"/>
              <a:t>Сектор 2</a:t>
            </a:r>
          </a:p>
        </p:txBody>
      </p:sp>
      <p:sp>
        <p:nvSpPr>
          <p:cNvPr id="17" name="TextBox 16"/>
          <p:cNvSpPr txBox="1"/>
          <p:nvPr/>
        </p:nvSpPr>
        <p:spPr>
          <a:xfrm>
            <a:off x="1928794" y="2216942"/>
            <a:ext cx="1000132" cy="307777"/>
          </a:xfrm>
          <a:prstGeom prst="rect">
            <a:avLst/>
          </a:prstGeom>
          <a:noFill/>
        </p:spPr>
        <p:txBody>
          <a:bodyPr wrap="square" rtlCol="0">
            <a:spAutoFit/>
          </a:bodyPr>
          <a:lstStyle/>
          <a:p>
            <a:r>
              <a:rPr lang="ru-RU" sz="1400" dirty="0"/>
              <a:t>Сектор 3</a:t>
            </a:r>
          </a:p>
        </p:txBody>
      </p:sp>
      <p:sp>
        <p:nvSpPr>
          <p:cNvPr id="18" name="TextBox 17"/>
          <p:cNvSpPr txBox="1"/>
          <p:nvPr/>
        </p:nvSpPr>
        <p:spPr>
          <a:xfrm>
            <a:off x="5000628" y="2216942"/>
            <a:ext cx="1000132" cy="307777"/>
          </a:xfrm>
          <a:prstGeom prst="rect">
            <a:avLst/>
          </a:prstGeom>
          <a:noFill/>
        </p:spPr>
        <p:txBody>
          <a:bodyPr wrap="square" rtlCol="0">
            <a:spAutoFit/>
          </a:bodyPr>
          <a:lstStyle/>
          <a:p>
            <a:r>
              <a:rPr lang="ru-RU" sz="1400" dirty="0"/>
              <a:t>Сектор 4</a:t>
            </a:r>
          </a:p>
        </p:txBody>
      </p:sp>
      <p:sp>
        <p:nvSpPr>
          <p:cNvPr id="20" name="TextBox 19"/>
          <p:cNvSpPr txBox="1"/>
          <p:nvPr/>
        </p:nvSpPr>
        <p:spPr>
          <a:xfrm>
            <a:off x="7715272" y="2216942"/>
            <a:ext cx="1000132" cy="307777"/>
          </a:xfrm>
          <a:prstGeom prst="rect">
            <a:avLst/>
          </a:prstGeom>
          <a:noFill/>
        </p:spPr>
        <p:txBody>
          <a:bodyPr wrap="square" rtlCol="0">
            <a:spAutoFit/>
          </a:bodyPr>
          <a:lstStyle/>
          <a:p>
            <a:r>
              <a:rPr lang="ru-RU" sz="1400" dirty="0"/>
              <a:t>Сектор 5</a:t>
            </a:r>
          </a:p>
        </p:txBody>
      </p:sp>
      <p:sp>
        <p:nvSpPr>
          <p:cNvPr id="21" name="TextBox 20"/>
          <p:cNvSpPr txBox="1"/>
          <p:nvPr/>
        </p:nvSpPr>
        <p:spPr>
          <a:xfrm>
            <a:off x="2071670" y="3502826"/>
            <a:ext cx="1000132" cy="307777"/>
          </a:xfrm>
          <a:prstGeom prst="rect">
            <a:avLst/>
          </a:prstGeom>
          <a:noFill/>
        </p:spPr>
        <p:txBody>
          <a:bodyPr wrap="square" rtlCol="0">
            <a:spAutoFit/>
          </a:bodyPr>
          <a:lstStyle/>
          <a:p>
            <a:r>
              <a:rPr lang="ru-RU" sz="1400" dirty="0"/>
              <a:t>Сектор 6</a:t>
            </a:r>
          </a:p>
        </p:txBody>
      </p:sp>
      <p:sp>
        <p:nvSpPr>
          <p:cNvPr id="22" name="TextBox 21"/>
          <p:cNvSpPr txBox="1"/>
          <p:nvPr/>
        </p:nvSpPr>
        <p:spPr>
          <a:xfrm>
            <a:off x="5143504" y="3502826"/>
            <a:ext cx="1000132" cy="307777"/>
          </a:xfrm>
          <a:prstGeom prst="rect">
            <a:avLst/>
          </a:prstGeom>
          <a:noFill/>
        </p:spPr>
        <p:txBody>
          <a:bodyPr wrap="square" rtlCol="0">
            <a:spAutoFit/>
          </a:bodyPr>
          <a:lstStyle/>
          <a:p>
            <a:r>
              <a:rPr lang="ru-RU" sz="1400" dirty="0"/>
              <a:t>Сектор 7</a:t>
            </a:r>
          </a:p>
        </p:txBody>
      </p:sp>
      <p:sp>
        <p:nvSpPr>
          <p:cNvPr id="23" name="TextBox 22"/>
          <p:cNvSpPr txBox="1"/>
          <p:nvPr/>
        </p:nvSpPr>
        <p:spPr>
          <a:xfrm>
            <a:off x="7858148" y="3574264"/>
            <a:ext cx="1000132" cy="307777"/>
          </a:xfrm>
          <a:prstGeom prst="rect">
            <a:avLst/>
          </a:prstGeom>
          <a:noFill/>
        </p:spPr>
        <p:txBody>
          <a:bodyPr wrap="square" rtlCol="0">
            <a:spAutoFit/>
          </a:bodyPr>
          <a:lstStyle/>
          <a:p>
            <a:r>
              <a:rPr lang="ru-RU" sz="1400" dirty="0"/>
              <a:t>Сектор 8</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Прямоугольник 14"/>
          <p:cNvSpPr/>
          <p:nvPr/>
        </p:nvSpPr>
        <p:spPr>
          <a:xfrm>
            <a:off x="357158" y="2931321"/>
            <a:ext cx="3857652" cy="11430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4" name="Прямоугольник 13"/>
          <p:cNvSpPr/>
          <p:nvPr/>
        </p:nvSpPr>
        <p:spPr>
          <a:xfrm>
            <a:off x="285720" y="859619"/>
            <a:ext cx="3857652" cy="10715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4" name="Текст 3">
            <a:extLst>
              <a:ext uri="{FF2B5EF4-FFF2-40B4-BE49-F238E27FC236}">
                <a16:creationId xmlns:a16="http://schemas.microsoft.com/office/drawing/2014/main" xmlns="" id="{682AA917-CBFB-4FD7-BC42-55AA68981A1A}"/>
              </a:ext>
            </a:extLst>
          </p:cNvPr>
          <p:cNvSpPr>
            <a:spLocks noGrp="1"/>
          </p:cNvSpPr>
          <p:nvPr>
            <p:ph type="body" sz="quarter" idx="14"/>
          </p:nvPr>
        </p:nvSpPr>
        <p:spPr/>
        <p:txBody>
          <a:bodyPr/>
          <a:lstStyle/>
          <a:p>
            <a:endParaRPr lang="ru-RU" dirty="0"/>
          </a:p>
        </p:txBody>
      </p:sp>
      <p:sp>
        <p:nvSpPr>
          <p:cNvPr id="2" name="Заголовок 1"/>
          <p:cNvSpPr>
            <a:spLocks noGrp="1"/>
          </p:cNvSpPr>
          <p:nvPr>
            <p:ph type="title"/>
          </p:nvPr>
        </p:nvSpPr>
        <p:spPr>
          <a:xfrm>
            <a:off x="357158" y="194453"/>
            <a:ext cx="6561138" cy="330200"/>
          </a:xfrm>
        </p:spPr>
        <p:txBody>
          <a:bodyPr/>
          <a:lstStyle/>
          <a:p>
            <a:r>
              <a:rPr lang="ru-RU" sz="1800" dirty="0"/>
              <a:t>Аппроксимация пространственного распределения удельной активности </a:t>
            </a:r>
            <a:r>
              <a:rPr lang="ru-RU" sz="1800" baseline="30000" dirty="0"/>
              <a:t>137</a:t>
            </a:r>
            <a:r>
              <a:rPr lang="en-US" sz="1800" dirty="0"/>
              <a:t>Cs</a:t>
            </a:r>
            <a:r>
              <a:rPr lang="ru-RU" sz="1800" dirty="0"/>
              <a:t> в почве 30-км зоны АО «СХК»</a:t>
            </a:r>
          </a:p>
        </p:txBody>
      </p:sp>
      <p:sp>
        <p:nvSpPr>
          <p:cNvPr id="3073" name="Rectangle 1"/>
          <p:cNvSpPr>
            <a:spLocks noChangeArrowheads="1"/>
          </p:cNvSpPr>
          <p:nvPr/>
        </p:nvSpPr>
        <p:spPr bwMode="auto">
          <a:xfrm>
            <a:off x="0" y="931057"/>
            <a:ext cx="407193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r>
              <a:rPr lang="ru-RU" dirty="0">
                <a:latin typeface="Arial" pitchFamily="34" charset="0"/>
                <a:ea typeface="Times New Roman" pitchFamily="18" charset="0"/>
                <a:cs typeface="Arial" pitchFamily="34" charset="0"/>
              </a:rPr>
              <a:t>G(x)=</a:t>
            </a:r>
            <a:r>
              <a:rPr lang="ru-RU" i="1" dirty="0">
                <a:latin typeface="Arial" pitchFamily="34" charset="0"/>
                <a:ea typeface="Times New Roman" pitchFamily="18" charset="0"/>
                <a:cs typeface="Arial" pitchFamily="34" charset="0"/>
              </a:rPr>
              <a:t>С</a:t>
            </a:r>
            <a:r>
              <a:rPr lang="ru-RU" dirty="0">
                <a:latin typeface="Arial" pitchFamily="34" charset="0"/>
                <a:ea typeface="Times New Roman" pitchFamily="18" charset="0"/>
                <a:cs typeface="Arial" pitchFamily="34" charset="0"/>
              </a:rPr>
              <a:t>∙exp[-H</a:t>
            </a:r>
            <a:r>
              <a:rPr lang="ru-RU" baseline="30000" dirty="0">
                <a:latin typeface="Arial" pitchFamily="34" charset="0"/>
                <a:ea typeface="Times New Roman" pitchFamily="18" charset="0"/>
                <a:cs typeface="Arial" pitchFamily="34" charset="0"/>
              </a:rPr>
              <a:t>2</a:t>
            </a:r>
            <a:r>
              <a:rPr lang="ru-RU" dirty="0">
                <a:latin typeface="Arial" pitchFamily="34" charset="0"/>
                <a:ea typeface="Times New Roman" pitchFamily="18" charset="0"/>
                <a:cs typeface="Arial" pitchFamily="34" charset="0"/>
              </a:rPr>
              <a:t>/(2</a:t>
            </a:r>
            <a:r>
              <a:rPr lang="ru-RU" i="1" dirty="0">
                <a:latin typeface="Arial" pitchFamily="34" charset="0"/>
                <a:ea typeface="Times New Roman" pitchFamily="18" charset="0"/>
                <a:cs typeface="Arial" pitchFamily="34" charset="0"/>
              </a:rPr>
              <a:t>σ</a:t>
            </a:r>
            <a:r>
              <a:rPr lang="ru-RU" i="1" baseline="-30000" dirty="0">
                <a:latin typeface="Arial" pitchFamily="34" charset="0"/>
                <a:ea typeface="Times New Roman" pitchFamily="18" charset="0"/>
                <a:cs typeface="Arial" pitchFamily="34" charset="0"/>
              </a:rPr>
              <a:t>z</a:t>
            </a:r>
            <a:r>
              <a:rPr lang="ru-RU" baseline="30000" dirty="0">
                <a:latin typeface="Arial" pitchFamily="34" charset="0"/>
                <a:ea typeface="Times New Roman" pitchFamily="18" charset="0"/>
                <a:cs typeface="Arial" pitchFamily="34" charset="0"/>
              </a:rPr>
              <a:t>2</a:t>
            </a:r>
            <a:r>
              <a:rPr lang="ru-RU" dirty="0">
                <a:latin typeface="Arial" pitchFamily="34" charset="0"/>
                <a:ea typeface="Times New Roman" pitchFamily="18" charset="0"/>
                <a:cs typeface="Arial" pitchFamily="34" charset="0"/>
              </a:rPr>
              <a:t> )]/(</a:t>
            </a:r>
            <a:r>
              <a:rPr lang="ru-RU" i="1" dirty="0">
                <a:latin typeface="Arial" pitchFamily="34" charset="0"/>
                <a:ea typeface="Times New Roman" pitchFamily="18" charset="0"/>
                <a:cs typeface="Arial" pitchFamily="34" charset="0"/>
              </a:rPr>
              <a:t>u</a:t>
            </a:r>
            <a:r>
              <a:rPr lang="ru-RU" i="1" baseline="-30000" dirty="0">
                <a:latin typeface="Arial" pitchFamily="34" charset="0"/>
                <a:ea typeface="Times New Roman" pitchFamily="18" charset="0"/>
                <a:cs typeface="Arial" pitchFamily="34" charset="0"/>
              </a:rPr>
              <a:t>a</a:t>
            </a:r>
            <a:r>
              <a:rPr lang="ru-RU" i="1" dirty="0">
                <a:latin typeface="Arial" pitchFamily="34" charset="0"/>
                <a:ea typeface="Times New Roman" pitchFamily="18" charset="0"/>
                <a:cs typeface="Arial" pitchFamily="34" charset="0"/>
              </a:rPr>
              <a:t>∙x∙</a:t>
            </a:r>
            <a:r>
              <a:rPr lang="ru-RU" i="1" dirty="0">
                <a:solidFill>
                  <a:srgbClr val="000000"/>
                </a:solidFill>
                <a:latin typeface="Symbol" pitchFamily="18" charset="2"/>
                <a:ea typeface="Times New Roman" pitchFamily="18" charset="0"/>
                <a:cs typeface="Arial" pitchFamily="34" charset="0"/>
              </a:rPr>
              <a:t> </a:t>
            </a:r>
            <a:r>
              <a:rPr lang="ru-RU" i="1" dirty="0" err="1">
                <a:latin typeface="Arial" pitchFamily="34" charset="0"/>
                <a:ea typeface="Times New Roman" pitchFamily="18" charset="0"/>
                <a:cs typeface="Arial" pitchFamily="34" charset="0"/>
              </a:rPr>
              <a:t>σ</a:t>
            </a:r>
            <a:r>
              <a:rPr lang="ru-RU" i="1" baseline="-30000" dirty="0" err="1">
                <a:latin typeface="Arial" pitchFamily="34" charset="0"/>
                <a:ea typeface="Times New Roman" pitchFamily="18" charset="0"/>
                <a:cs typeface="Arial" pitchFamily="34" charset="0"/>
              </a:rPr>
              <a:t>z</a:t>
            </a:r>
            <a:r>
              <a:rPr lang="ru-RU" dirty="0">
                <a:latin typeface="Arial" pitchFamily="34" charset="0"/>
                <a:ea typeface="Times New Roman" pitchFamily="18" charset="0"/>
                <a:cs typeface="Arial" pitchFamily="34" charset="0"/>
              </a:rPr>
              <a:t>)</a:t>
            </a:r>
            <a:endParaRPr lang="ru-RU" dirty="0">
              <a:latin typeface="Arial" pitchFamily="34" charset="0"/>
              <a:cs typeface="Arial" pitchFamily="34" charset="0"/>
            </a:endParaRPr>
          </a:p>
        </p:txBody>
      </p:sp>
      <p:sp>
        <p:nvSpPr>
          <p:cNvPr id="3074" name="Rectangle 2"/>
          <p:cNvSpPr>
            <a:spLocks noChangeArrowheads="1"/>
          </p:cNvSpPr>
          <p:nvPr/>
        </p:nvSpPr>
        <p:spPr bwMode="auto">
          <a:xfrm>
            <a:off x="142844" y="1359685"/>
            <a:ext cx="164307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fontAlgn="base">
              <a:spcBef>
                <a:spcPct val="0"/>
              </a:spcBef>
              <a:spcAft>
                <a:spcPct val="0"/>
              </a:spcAft>
            </a:pPr>
            <a:r>
              <a:rPr lang="ru-RU" b="1" i="1" dirty="0">
                <a:solidFill>
                  <a:srgbClr val="000000"/>
                </a:solidFill>
                <a:latin typeface="Symbol" pitchFamily="18" charset="2"/>
                <a:ea typeface="Times New Roman" pitchFamily="18" charset="0"/>
                <a:cs typeface="Arial" pitchFamily="34" charset="0"/>
              </a:rPr>
              <a:t>s</a:t>
            </a:r>
            <a:r>
              <a:rPr lang="ru-RU" b="1" i="1" baseline="-30000" dirty="0">
                <a:solidFill>
                  <a:srgbClr val="000000"/>
                </a:solidFill>
                <a:latin typeface="Arial" pitchFamily="34" charset="0"/>
                <a:ea typeface="Times New Roman" pitchFamily="18" charset="0"/>
                <a:cs typeface="Arial" pitchFamily="34" charset="0"/>
              </a:rPr>
              <a:t>z</a:t>
            </a:r>
            <a:r>
              <a:rPr lang="ru-RU" b="1" i="1" dirty="0">
                <a:solidFill>
                  <a:srgbClr val="000000"/>
                </a:solidFill>
                <a:latin typeface="Arial" pitchFamily="34" charset="0"/>
                <a:ea typeface="Times New Roman" pitchFamily="18" charset="0"/>
                <a:cs typeface="Arial" pitchFamily="34" charset="0"/>
              </a:rPr>
              <a:t> = Ex</a:t>
            </a:r>
            <a:r>
              <a:rPr lang="en-US" b="1" i="1" baseline="30000" dirty="0">
                <a:solidFill>
                  <a:srgbClr val="000000"/>
                </a:solidFill>
                <a:latin typeface="Arial" pitchFamily="34" charset="0"/>
                <a:ea typeface="Times New Roman" pitchFamily="18" charset="0"/>
                <a:cs typeface="Arial" pitchFamily="34" charset="0"/>
              </a:rPr>
              <a:t>n</a:t>
            </a:r>
            <a:endParaRPr lang="ru-RU" dirty="0">
              <a:latin typeface="Arial" pitchFamily="34" charset="0"/>
              <a:cs typeface="Arial" pitchFamily="34" charset="0"/>
            </a:endParaRPr>
          </a:p>
        </p:txBody>
      </p:sp>
      <p:sp>
        <p:nvSpPr>
          <p:cNvPr id="6" name="Прямоугольник 5"/>
          <p:cNvSpPr/>
          <p:nvPr/>
        </p:nvSpPr>
        <p:spPr>
          <a:xfrm>
            <a:off x="1643042" y="1359685"/>
            <a:ext cx="1043876" cy="369332"/>
          </a:xfrm>
          <a:prstGeom prst="rect">
            <a:avLst/>
          </a:prstGeom>
        </p:spPr>
        <p:txBody>
          <a:bodyPr wrap="none">
            <a:spAutoFit/>
          </a:bodyPr>
          <a:lstStyle/>
          <a:p>
            <a:r>
              <a:rPr lang="en-US" i="1" dirty="0"/>
              <a:t>E</a:t>
            </a:r>
            <a:r>
              <a:rPr lang="en-US" dirty="0"/>
              <a:t> = 0,265</a:t>
            </a:r>
            <a:endParaRPr lang="ru-RU" dirty="0"/>
          </a:p>
        </p:txBody>
      </p:sp>
      <p:sp>
        <p:nvSpPr>
          <p:cNvPr id="7" name="Прямоугольник 6"/>
          <p:cNvSpPr/>
          <p:nvPr/>
        </p:nvSpPr>
        <p:spPr>
          <a:xfrm>
            <a:off x="2857488" y="1359685"/>
            <a:ext cx="1050288" cy="369332"/>
          </a:xfrm>
          <a:prstGeom prst="rect">
            <a:avLst/>
          </a:prstGeom>
        </p:spPr>
        <p:txBody>
          <a:bodyPr wrap="none">
            <a:spAutoFit/>
          </a:bodyPr>
          <a:lstStyle/>
          <a:p>
            <a:r>
              <a:rPr lang="en-US" i="1" dirty="0"/>
              <a:t>n</a:t>
            </a:r>
            <a:r>
              <a:rPr lang="en-US" dirty="0"/>
              <a:t> = 0,818</a:t>
            </a:r>
            <a:endParaRPr lang="ru-RU" dirty="0"/>
          </a:p>
        </p:txBody>
      </p:sp>
      <p:sp>
        <p:nvSpPr>
          <p:cNvPr id="8" name="Прямоугольник 7"/>
          <p:cNvSpPr/>
          <p:nvPr/>
        </p:nvSpPr>
        <p:spPr>
          <a:xfrm>
            <a:off x="428596" y="2431255"/>
            <a:ext cx="3500462" cy="369332"/>
          </a:xfrm>
          <a:prstGeom prst="rect">
            <a:avLst/>
          </a:prstGeom>
        </p:spPr>
        <p:txBody>
          <a:bodyPr wrap="square">
            <a:spAutoFit/>
          </a:bodyPr>
          <a:lstStyle/>
          <a:p>
            <a:r>
              <a:rPr lang="en-US" dirty="0"/>
              <a:t>G(x)=</a:t>
            </a:r>
            <a:r>
              <a:rPr lang="ru-RU" i="1" dirty="0"/>
              <a:t>А</a:t>
            </a:r>
            <a:r>
              <a:rPr lang="en-US" dirty="0"/>
              <a:t>∙exp[-</a:t>
            </a:r>
            <a:r>
              <a:rPr lang="en-US" i="1" dirty="0"/>
              <a:t>B</a:t>
            </a:r>
            <a:r>
              <a:rPr lang="en-US" dirty="0"/>
              <a:t>/(</a:t>
            </a:r>
            <a:r>
              <a:rPr lang="en-US" i="1" dirty="0"/>
              <a:t>x</a:t>
            </a:r>
            <a:r>
              <a:rPr lang="en-US" baseline="30000" dirty="0"/>
              <a:t>2n</a:t>
            </a:r>
            <a:r>
              <a:rPr lang="en-US" dirty="0"/>
              <a:t>)]/(</a:t>
            </a:r>
            <a:r>
              <a:rPr lang="en-US" i="1" dirty="0"/>
              <a:t>x</a:t>
            </a:r>
            <a:r>
              <a:rPr lang="en-US" baseline="30000" dirty="0"/>
              <a:t>n+1</a:t>
            </a:r>
            <a:r>
              <a:rPr lang="en-US" dirty="0"/>
              <a:t> )</a:t>
            </a:r>
            <a:endParaRPr lang="ru-RU" dirty="0"/>
          </a:p>
        </p:txBody>
      </p:sp>
      <p:sp>
        <p:nvSpPr>
          <p:cNvPr id="9" name="TextBox 8"/>
          <p:cNvSpPr txBox="1"/>
          <p:nvPr/>
        </p:nvSpPr>
        <p:spPr>
          <a:xfrm>
            <a:off x="500034" y="2145504"/>
            <a:ext cx="3286148" cy="307777"/>
          </a:xfrm>
          <a:prstGeom prst="rect">
            <a:avLst/>
          </a:prstGeom>
          <a:noFill/>
        </p:spPr>
        <p:txBody>
          <a:bodyPr wrap="square" rtlCol="0">
            <a:spAutoFit/>
          </a:bodyPr>
          <a:lstStyle/>
          <a:p>
            <a:r>
              <a:rPr lang="ru-RU" sz="1400" dirty="0"/>
              <a:t>Аппроксимация для расчета</a:t>
            </a:r>
          </a:p>
        </p:txBody>
      </p:sp>
      <p:graphicFrame>
        <p:nvGraphicFramePr>
          <p:cNvPr id="10" name="Таблица 9"/>
          <p:cNvGraphicFramePr>
            <a:graphicFrameLocks noGrp="1"/>
          </p:cNvGraphicFramePr>
          <p:nvPr/>
        </p:nvGraphicFramePr>
        <p:xfrm>
          <a:off x="4214810" y="1573999"/>
          <a:ext cx="2038360" cy="2507472"/>
        </p:xfrm>
        <a:graphic>
          <a:graphicData uri="http://schemas.openxmlformats.org/drawingml/2006/table">
            <a:tbl>
              <a:tblPr/>
              <a:tblGrid>
                <a:gridCol w="1019180">
                  <a:extLst>
                    <a:ext uri="{9D8B030D-6E8A-4147-A177-3AD203B41FA5}">
                      <a16:colId xmlns:a16="http://schemas.microsoft.com/office/drawing/2014/main" xmlns="" val="20000"/>
                    </a:ext>
                  </a:extLst>
                </a:gridCol>
                <a:gridCol w="1019180">
                  <a:extLst>
                    <a:ext uri="{9D8B030D-6E8A-4147-A177-3AD203B41FA5}">
                      <a16:colId xmlns:a16="http://schemas.microsoft.com/office/drawing/2014/main" xmlns="" val="20001"/>
                    </a:ext>
                  </a:extLst>
                </a:gridCol>
              </a:tblGrid>
              <a:tr h="278608">
                <a:tc>
                  <a:txBody>
                    <a:bodyPr/>
                    <a:lstStyle/>
                    <a:p>
                      <a:pPr algn="ctr" fontAlgn="b"/>
                      <a:r>
                        <a:rPr lang="ru-RU" sz="1800" b="1" i="0" u="none" strike="noStrike" dirty="0">
                          <a:solidFill>
                            <a:srgbClr val="000000"/>
                          </a:solidFill>
                          <a:latin typeface="Times New Roman"/>
                        </a:rPr>
                        <a:t>Сектор</a:t>
                      </a:r>
                    </a:p>
                  </a:txBody>
                  <a:tcPr marL="0" marR="0" marT="0" marB="0" anchor="b">
                    <a:lnL>
                      <a:noFill/>
                    </a:lnL>
                    <a:lnR>
                      <a:noFill/>
                    </a:lnR>
                    <a:lnT>
                      <a:noFill/>
                    </a:lnT>
                    <a:lnB>
                      <a:noFill/>
                    </a:lnB>
                  </a:tcPr>
                </a:tc>
                <a:tc>
                  <a:txBody>
                    <a:bodyPr/>
                    <a:lstStyle/>
                    <a:p>
                      <a:pPr algn="ctr" fontAlgn="b"/>
                      <a:r>
                        <a:rPr lang="ru-RU" sz="1800" b="1" i="0" u="none" strike="noStrike" dirty="0">
                          <a:solidFill>
                            <a:srgbClr val="000000"/>
                          </a:solidFill>
                          <a:latin typeface="Times New Roman"/>
                        </a:rPr>
                        <a:t>А</a:t>
                      </a:r>
                    </a:p>
                  </a:txBody>
                  <a:tcPr marL="0" marR="0" marT="0" marB="0" anchor="b">
                    <a:lnL>
                      <a:noFill/>
                    </a:lnL>
                    <a:lnR>
                      <a:noFill/>
                    </a:lnR>
                    <a:lnT>
                      <a:noFill/>
                    </a:lnT>
                    <a:lnB>
                      <a:noFill/>
                    </a:lnB>
                  </a:tcPr>
                </a:tc>
                <a:extLst>
                  <a:ext uri="{0D108BD9-81ED-4DB2-BD59-A6C34878D82A}">
                    <a16:rowId xmlns:a16="http://schemas.microsoft.com/office/drawing/2014/main" xmlns="" val="10000"/>
                  </a:ext>
                </a:extLst>
              </a:tr>
              <a:tr h="278608">
                <a:tc>
                  <a:txBody>
                    <a:bodyPr/>
                    <a:lstStyle/>
                    <a:p>
                      <a:pPr algn="ctr" fontAlgn="b"/>
                      <a:r>
                        <a:rPr lang="ru-RU" sz="1800" b="1" i="0" u="none" strike="noStrike" dirty="0">
                          <a:solidFill>
                            <a:srgbClr val="000000"/>
                          </a:solidFill>
                          <a:latin typeface="Times New Roman"/>
                        </a:rPr>
                        <a:t>1</a:t>
                      </a:r>
                    </a:p>
                  </a:txBody>
                  <a:tcPr marL="0" marR="0" marT="0" marB="0" anchor="b">
                    <a:lnL>
                      <a:noFill/>
                    </a:lnL>
                    <a:lnR>
                      <a:noFill/>
                    </a:lnR>
                    <a:lnT>
                      <a:noFill/>
                    </a:lnT>
                    <a:lnB>
                      <a:noFill/>
                    </a:lnB>
                  </a:tcPr>
                </a:tc>
                <a:tc>
                  <a:txBody>
                    <a:bodyPr/>
                    <a:lstStyle/>
                    <a:p>
                      <a:pPr algn="ctr" fontAlgn="b"/>
                      <a:r>
                        <a:rPr lang="ru-RU" sz="1800" b="1" i="0" u="none" strike="noStrike" dirty="0">
                          <a:solidFill>
                            <a:srgbClr val="000000"/>
                          </a:solidFill>
                          <a:latin typeface="Times New Roman"/>
                        </a:rPr>
                        <a:t>4000</a:t>
                      </a:r>
                    </a:p>
                  </a:txBody>
                  <a:tcPr marL="0" marR="0" marT="0" marB="0" anchor="b">
                    <a:lnL>
                      <a:noFill/>
                    </a:lnL>
                    <a:lnR>
                      <a:noFill/>
                    </a:lnR>
                    <a:lnT>
                      <a:noFill/>
                    </a:lnT>
                    <a:lnB>
                      <a:noFill/>
                    </a:lnB>
                  </a:tcPr>
                </a:tc>
                <a:extLst>
                  <a:ext uri="{0D108BD9-81ED-4DB2-BD59-A6C34878D82A}">
                    <a16:rowId xmlns:a16="http://schemas.microsoft.com/office/drawing/2014/main" xmlns="" val="10001"/>
                  </a:ext>
                </a:extLst>
              </a:tr>
              <a:tr h="278608">
                <a:tc>
                  <a:txBody>
                    <a:bodyPr/>
                    <a:lstStyle/>
                    <a:p>
                      <a:pPr algn="ctr" fontAlgn="b"/>
                      <a:r>
                        <a:rPr lang="ru-RU" sz="1800" b="1" i="0" u="none" strike="noStrike" dirty="0">
                          <a:solidFill>
                            <a:srgbClr val="000000"/>
                          </a:solidFill>
                          <a:latin typeface="Times New Roman"/>
                        </a:rPr>
                        <a:t>2</a:t>
                      </a:r>
                    </a:p>
                  </a:txBody>
                  <a:tcPr marL="0" marR="0" marT="0" marB="0" anchor="b">
                    <a:lnL>
                      <a:noFill/>
                    </a:lnL>
                    <a:lnR>
                      <a:noFill/>
                    </a:lnR>
                    <a:lnT>
                      <a:noFill/>
                    </a:lnT>
                    <a:lnB>
                      <a:noFill/>
                    </a:lnB>
                  </a:tcPr>
                </a:tc>
                <a:tc>
                  <a:txBody>
                    <a:bodyPr/>
                    <a:lstStyle/>
                    <a:p>
                      <a:pPr algn="ctr" fontAlgn="b"/>
                      <a:r>
                        <a:rPr lang="ru-RU" sz="1800" b="1" i="0" u="none" strike="noStrike" dirty="0">
                          <a:solidFill>
                            <a:srgbClr val="000000"/>
                          </a:solidFill>
                          <a:latin typeface="Times New Roman"/>
                        </a:rPr>
                        <a:t>800</a:t>
                      </a:r>
                    </a:p>
                  </a:txBody>
                  <a:tcPr marL="0" marR="0" marT="0" marB="0" anchor="b">
                    <a:lnL>
                      <a:noFill/>
                    </a:lnL>
                    <a:lnR>
                      <a:noFill/>
                    </a:lnR>
                    <a:lnT>
                      <a:noFill/>
                    </a:lnT>
                    <a:lnB>
                      <a:noFill/>
                    </a:lnB>
                  </a:tcPr>
                </a:tc>
                <a:extLst>
                  <a:ext uri="{0D108BD9-81ED-4DB2-BD59-A6C34878D82A}">
                    <a16:rowId xmlns:a16="http://schemas.microsoft.com/office/drawing/2014/main" xmlns="" val="10002"/>
                  </a:ext>
                </a:extLst>
              </a:tr>
              <a:tr h="278608">
                <a:tc>
                  <a:txBody>
                    <a:bodyPr/>
                    <a:lstStyle/>
                    <a:p>
                      <a:pPr algn="ctr" fontAlgn="b"/>
                      <a:r>
                        <a:rPr lang="ru-RU" sz="1800" b="1" i="0" u="none" strike="noStrike" dirty="0">
                          <a:solidFill>
                            <a:srgbClr val="000000"/>
                          </a:solidFill>
                          <a:latin typeface="Times New Roman"/>
                        </a:rPr>
                        <a:t>3</a:t>
                      </a:r>
                    </a:p>
                  </a:txBody>
                  <a:tcPr marL="0" marR="0" marT="0" marB="0" anchor="b">
                    <a:lnL>
                      <a:noFill/>
                    </a:lnL>
                    <a:lnR>
                      <a:noFill/>
                    </a:lnR>
                    <a:lnT>
                      <a:noFill/>
                    </a:lnT>
                    <a:lnB>
                      <a:noFill/>
                    </a:lnB>
                  </a:tcPr>
                </a:tc>
                <a:tc>
                  <a:txBody>
                    <a:bodyPr/>
                    <a:lstStyle/>
                    <a:p>
                      <a:pPr algn="ctr" fontAlgn="b"/>
                      <a:r>
                        <a:rPr lang="ru-RU" sz="1800" b="1" i="0" u="none" strike="noStrike" dirty="0">
                          <a:solidFill>
                            <a:srgbClr val="000000"/>
                          </a:solidFill>
                          <a:latin typeface="Times New Roman"/>
                        </a:rPr>
                        <a:t>1000</a:t>
                      </a:r>
                    </a:p>
                  </a:txBody>
                  <a:tcPr marL="0" marR="0" marT="0" marB="0" anchor="b">
                    <a:lnL>
                      <a:noFill/>
                    </a:lnL>
                    <a:lnR>
                      <a:noFill/>
                    </a:lnR>
                    <a:lnT>
                      <a:noFill/>
                    </a:lnT>
                    <a:lnB>
                      <a:noFill/>
                    </a:lnB>
                  </a:tcPr>
                </a:tc>
                <a:extLst>
                  <a:ext uri="{0D108BD9-81ED-4DB2-BD59-A6C34878D82A}">
                    <a16:rowId xmlns:a16="http://schemas.microsoft.com/office/drawing/2014/main" xmlns="" val="10003"/>
                  </a:ext>
                </a:extLst>
              </a:tr>
              <a:tr h="278608">
                <a:tc>
                  <a:txBody>
                    <a:bodyPr/>
                    <a:lstStyle/>
                    <a:p>
                      <a:pPr algn="ctr" fontAlgn="b"/>
                      <a:r>
                        <a:rPr lang="ru-RU" sz="1800" b="1" i="0" u="none" strike="noStrike" dirty="0">
                          <a:solidFill>
                            <a:srgbClr val="000000"/>
                          </a:solidFill>
                          <a:latin typeface="Times New Roman"/>
                        </a:rPr>
                        <a:t>4</a:t>
                      </a:r>
                    </a:p>
                  </a:txBody>
                  <a:tcPr marL="0" marR="0" marT="0" marB="0" anchor="b">
                    <a:lnL>
                      <a:noFill/>
                    </a:lnL>
                    <a:lnR>
                      <a:noFill/>
                    </a:lnR>
                    <a:lnT>
                      <a:noFill/>
                    </a:lnT>
                    <a:lnB>
                      <a:noFill/>
                    </a:lnB>
                  </a:tcPr>
                </a:tc>
                <a:tc>
                  <a:txBody>
                    <a:bodyPr/>
                    <a:lstStyle/>
                    <a:p>
                      <a:pPr algn="ctr" fontAlgn="b"/>
                      <a:r>
                        <a:rPr lang="ru-RU" sz="1800" b="1" i="0" u="none" strike="noStrike" dirty="0">
                          <a:solidFill>
                            <a:srgbClr val="000000"/>
                          </a:solidFill>
                          <a:latin typeface="Times New Roman"/>
                        </a:rPr>
                        <a:t>800</a:t>
                      </a:r>
                    </a:p>
                  </a:txBody>
                  <a:tcPr marL="0" marR="0" marT="0" marB="0" anchor="b">
                    <a:lnL>
                      <a:noFill/>
                    </a:lnL>
                    <a:lnR>
                      <a:noFill/>
                    </a:lnR>
                    <a:lnT>
                      <a:noFill/>
                    </a:lnT>
                    <a:lnB>
                      <a:noFill/>
                    </a:lnB>
                  </a:tcPr>
                </a:tc>
                <a:extLst>
                  <a:ext uri="{0D108BD9-81ED-4DB2-BD59-A6C34878D82A}">
                    <a16:rowId xmlns:a16="http://schemas.microsoft.com/office/drawing/2014/main" xmlns="" val="10004"/>
                  </a:ext>
                </a:extLst>
              </a:tr>
              <a:tr h="278608">
                <a:tc>
                  <a:txBody>
                    <a:bodyPr/>
                    <a:lstStyle/>
                    <a:p>
                      <a:pPr algn="ctr" fontAlgn="b"/>
                      <a:r>
                        <a:rPr lang="ru-RU" sz="1800" b="1" i="0" u="none" strike="noStrike" dirty="0">
                          <a:solidFill>
                            <a:srgbClr val="000000"/>
                          </a:solidFill>
                          <a:latin typeface="Times New Roman"/>
                        </a:rPr>
                        <a:t>5</a:t>
                      </a:r>
                    </a:p>
                  </a:txBody>
                  <a:tcPr marL="0" marR="0" marT="0" marB="0" anchor="b">
                    <a:lnL>
                      <a:noFill/>
                    </a:lnL>
                    <a:lnR>
                      <a:noFill/>
                    </a:lnR>
                    <a:lnT>
                      <a:noFill/>
                    </a:lnT>
                    <a:lnB>
                      <a:noFill/>
                    </a:lnB>
                  </a:tcPr>
                </a:tc>
                <a:tc>
                  <a:txBody>
                    <a:bodyPr/>
                    <a:lstStyle/>
                    <a:p>
                      <a:pPr algn="ctr" fontAlgn="b"/>
                      <a:r>
                        <a:rPr lang="ru-RU" sz="1800" b="1" i="0" u="none" strike="noStrike" dirty="0">
                          <a:solidFill>
                            <a:srgbClr val="000000"/>
                          </a:solidFill>
                          <a:latin typeface="Times New Roman"/>
                        </a:rPr>
                        <a:t>800</a:t>
                      </a:r>
                    </a:p>
                  </a:txBody>
                  <a:tcPr marL="0" marR="0" marT="0" marB="0" anchor="b">
                    <a:lnL>
                      <a:noFill/>
                    </a:lnL>
                    <a:lnR>
                      <a:noFill/>
                    </a:lnR>
                    <a:lnT>
                      <a:noFill/>
                    </a:lnT>
                    <a:lnB>
                      <a:noFill/>
                    </a:lnB>
                  </a:tcPr>
                </a:tc>
                <a:extLst>
                  <a:ext uri="{0D108BD9-81ED-4DB2-BD59-A6C34878D82A}">
                    <a16:rowId xmlns:a16="http://schemas.microsoft.com/office/drawing/2014/main" xmlns="" val="10005"/>
                  </a:ext>
                </a:extLst>
              </a:tr>
              <a:tr h="278608">
                <a:tc>
                  <a:txBody>
                    <a:bodyPr/>
                    <a:lstStyle/>
                    <a:p>
                      <a:pPr algn="ctr" fontAlgn="b"/>
                      <a:r>
                        <a:rPr lang="ru-RU" sz="1800" b="1" i="0" u="none" strike="noStrike" dirty="0">
                          <a:solidFill>
                            <a:srgbClr val="000000"/>
                          </a:solidFill>
                          <a:latin typeface="Times New Roman"/>
                        </a:rPr>
                        <a:t>6</a:t>
                      </a:r>
                    </a:p>
                  </a:txBody>
                  <a:tcPr marL="0" marR="0" marT="0" marB="0" anchor="b">
                    <a:lnL>
                      <a:noFill/>
                    </a:lnL>
                    <a:lnR>
                      <a:noFill/>
                    </a:lnR>
                    <a:lnT>
                      <a:noFill/>
                    </a:lnT>
                    <a:lnB>
                      <a:noFill/>
                    </a:lnB>
                  </a:tcPr>
                </a:tc>
                <a:tc>
                  <a:txBody>
                    <a:bodyPr/>
                    <a:lstStyle/>
                    <a:p>
                      <a:pPr algn="ctr" fontAlgn="b"/>
                      <a:r>
                        <a:rPr lang="ru-RU" sz="1800" b="1" i="0" u="none" strike="noStrike" dirty="0">
                          <a:solidFill>
                            <a:srgbClr val="000000"/>
                          </a:solidFill>
                          <a:latin typeface="Times New Roman"/>
                        </a:rPr>
                        <a:t>800</a:t>
                      </a:r>
                    </a:p>
                  </a:txBody>
                  <a:tcPr marL="0" marR="0" marT="0" marB="0" anchor="b">
                    <a:lnL>
                      <a:noFill/>
                    </a:lnL>
                    <a:lnR>
                      <a:noFill/>
                    </a:lnR>
                    <a:lnT>
                      <a:noFill/>
                    </a:lnT>
                    <a:lnB>
                      <a:noFill/>
                    </a:lnB>
                  </a:tcPr>
                </a:tc>
                <a:extLst>
                  <a:ext uri="{0D108BD9-81ED-4DB2-BD59-A6C34878D82A}">
                    <a16:rowId xmlns:a16="http://schemas.microsoft.com/office/drawing/2014/main" xmlns="" val="10006"/>
                  </a:ext>
                </a:extLst>
              </a:tr>
              <a:tr h="278608">
                <a:tc>
                  <a:txBody>
                    <a:bodyPr/>
                    <a:lstStyle/>
                    <a:p>
                      <a:pPr algn="ctr" fontAlgn="b"/>
                      <a:r>
                        <a:rPr lang="ru-RU" sz="1800" b="1" i="0" u="none" strike="noStrike" dirty="0">
                          <a:solidFill>
                            <a:srgbClr val="000000"/>
                          </a:solidFill>
                          <a:latin typeface="Times New Roman"/>
                        </a:rPr>
                        <a:t>7</a:t>
                      </a:r>
                    </a:p>
                  </a:txBody>
                  <a:tcPr marL="0" marR="0" marT="0" marB="0" anchor="b">
                    <a:lnL>
                      <a:noFill/>
                    </a:lnL>
                    <a:lnR>
                      <a:noFill/>
                    </a:lnR>
                    <a:lnT>
                      <a:noFill/>
                    </a:lnT>
                    <a:lnB>
                      <a:noFill/>
                    </a:lnB>
                  </a:tcPr>
                </a:tc>
                <a:tc>
                  <a:txBody>
                    <a:bodyPr/>
                    <a:lstStyle/>
                    <a:p>
                      <a:pPr algn="ctr" fontAlgn="b"/>
                      <a:r>
                        <a:rPr lang="ru-RU" sz="1800" b="1" i="0" u="none" strike="noStrike" dirty="0">
                          <a:solidFill>
                            <a:srgbClr val="000000"/>
                          </a:solidFill>
                          <a:latin typeface="Times New Roman"/>
                        </a:rPr>
                        <a:t>800</a:t>
                      </a:r>
                    </a:p>
                  </a:txBody>
                  <a:tcPr marL="0" marR="0" marT="0" marB="0" anchor="b">
                    <a:lnL>
                      <a:noFill/>
                    </a:lnL>
                    <a:lnR>
                      <a:noFill/>
                    </a:lnR>
                    <a:lnT>
                      <a:noFill/>
                    </a:lnT>
                    <a:lnB>
                      <a:noFill/>
                    </a:lnB>
                  </a:tcPr>
                </a:tc>
                <a:extLst>
                  <a:ext uri="{0D108BD9-81ED-4DB2-BD59-A6C34878D82A}">
                    <a16:rowId xmlns:a16="http://schemas.microsoft.com/office/drawing/2014/main" xmlns="" val="10007"/>
                  </a:ext>
                </a:extLst>
              </a:tr>
              <a:tr h="278608">
                <a:tc>
                  <a:txBody>
                    <a:bodyPr/>
                    <a:lstStyle/>
                    <a:p>
                      <a:pPr algn="ctr" fontAlgn="b"/>
                      <a:r>
                        <a:rPr lang="ru-RU" sz="1800" b="1" i="0" u="none" strike="noStrike" dirty="0">
                          <a:solidFill>
                            <a:srgbClr val="000000"/>
                          </a:solidFill>
                          <a:latin typeface="Times New Roman"/>
                        </a:rPr>
                        <a:t>8</a:t>
                      </a:r>
                    </a:p>
                  </a:txBody>
                  <a:tcPr marL="0" marR="0" marT="0" marB="0" anchor="b">
                    <a:lnL>
                      <a:noFill/>
                    </a:lnL>
                    <a:lnR>
                      <a:noFill/>
                    </a:lnR>
                    <a:lnT>
                      <a:noFill/>
                    </a:lnT>
                    <a:lnB>
                      <a:noFill/>
                    </a:lnB>
                  </a:tcPr>
                </a:tc>
                <a:tc>
                  <a:txBody>
                    <a:bodyPr/>
                    <a:lstStyle/>
                    <a:p>
                      <a:pPr algn="ctr" fontAlgn="b"/>
                      <a:r>
                        <a:rPr lang="ru-RU" sz="1800" b="1" i="0" u="none" strike="noStrike" dirty="0">
                          <a:solidFill>
                            <a:srgbClr val="000000"/>
                          </a:solidFill>
                          <a:latin typeface="Times New Roman"/>
                        </a:rPr>
                        <a:t>1500</a:t>
                      </a:r>
                    </a:p>
                  </a:txBody>
                  <a:tcPr marL="0" marR="0" marT="0" marB="0" anchor="b">
                    <a:lnL>
                      <a:noFill/>
                    </a:lnL>
                    <a:lnR>
                      <a:noFill/>
                    </a:lnR>
                    <a:lnT>
                      <a:noFill/>
                    </a:lnT>
                    <a:lnB>
                      <a:noFill/>
                    </a:lnB>
                  </a:tcPr>
                </a:tc>
                <a:extLst>
                  <a:ext uri="{0D108BD9-81ED-4DB2-BD59-A6C34878D82A}">
                    <a16:rowId xmlns:a16="http://schemas.microsoft.com/office/drawing/2014/main" xmlns="" val="10008"/>
                  </a:ext>
                </a:extLst>
              </a:tr>
            </a:tbl>
          </a:graphicData>
        </a:graphic>
      </p:graphicFrame>
      <p:sp>
        <p:nvSpPr>
          <p:cNvPr id="11" name="TextBox 10"/>
          <p:cNvSpPr txBox="1"/>
          <p:nvPr/>
        </p:nvSpPr>
        <p:spPr>
          <a:xfrm>
            <a:off x="571472" y="3217073"/>
            <a:ext cx="2571768" cy="369332"/>
          </a:xfrm>
          <a:prstGeom prst="rect">
            <a:avLst/>
          </a:prstGeom>
          <a:noFill/>
        </p:spPr>
        <p:txBody>
          <a:bodyPr wrap="square" rtlCol="0">
            <a:spAutoFit/>
          </a:bodyPr>
          <a:lstStyle/>
          <a:p>
            <a:r>
              <a:rPr lang="en-US" i="1" dirty="0"/>
              <a:t>B </a:t>
            </a:r>
            <a:r>
              <a:rPr lang="en-US" dirty="0"/>
              <a:t>= 1,961   </a:t>
            </a:r>
            <a:r>
              <a:rPr lang="en-US" i="1" dirty="0"/>
              <a:t>n </a:t>
            </a:r>
            <a:r>
              <a:rPr lang="en-US" dirty="0"/>
              <a:t>= 0,76</a:t>
            </a:r>
            <a:endParaRPr lang="ru-RU" dirty="0"/>
          </a:p>
        </p:txBody>
      </p:sp>
      <p:pic>
        <p:nvPicPr>
          <p:cNvPr id="12" name="Picture 2"/>
          <p:cNvPicPr>
            <a:picLocks noChangeAspect="1" noChangeArrowheads="1"/>
          </p:cNvPicPr>
          <p:nvPr/>
        </p:nvPicPr>
        <p:blipFill>
          <a:blip r:embed="rId3"/>
          <a:srcRect/>
          <a:stretch>
            <a:fillRect/>
          </a:stretch>
        </p:blipFill>
        <p:spPr bwMode="auto">
          <a:xfrm>
            <a:off x="6286512" y="1716875"/>
            <a:ext cx="2571768" cy="2286016"/>
          </a:xfrm>
          <a:prstGeom prst="rect">
            <a:avLst/>
          </a:prstGeom>
          <a:noFill/>
          <a:ln w="9525">
            <a:noFill/>
            <a:miter lim="800000"/>
            <a:headEnd/>
            <a:tailEnd/>
          </a:ln>
          <a:effectLst/>
        </p:spPr>
      </p:pic>
      <p:sp>
        <p:nvSpPr>
          <p:cNvPr id="13" name="TextBox 12"/>
          <p:cNvSpPr txBox="1"/>
          <p:nvPr/>
        </p:nvSpPr>
        <p:spPr>
          <a:xfrm>
            <a:off x="6215074" y="1216809"/>
            <a:ext cx="2714644" cy="523220"/>
          </a:xfrm>
          <a:prstGeom prst="rect">
            <a:avLst/>
          </a:prstGeom>
          <a:noFill/>
        </p:spPr>
        <p:txBody>
          <a:bodyPr wrap="square" rtlCol="0">
            <a:spAutoFit/>
          </a:bodyPr>
          <a:lstStyle/>
          <a:p>
            <a:r>
              <a:rPr lang="ru-RU" sz="1400" dirty="0"/>
              <a:t>Среднегодовая роза ветров</a:t>
            </a:r>
          </a:p>
          <a:p>
            <a:pPr algn="ctr"/>
            <a:r>
              <a:rPr lang="ru-RU" sz="1400" dirty="0"/>
              <a:t>в 30-км зоне СХК</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214282" y="788182"/>
          <a:ext cx="8643996" cy="3488077"/>
        </p:xfrm>
        <a:graphic>
          <a:graphicData uri="http://schemas.openxmlformats.org/drawingml/2006/table">
            <a:tbl>
              <a:tblPr/>
              <a:tblGrid>
                <a:gridCol w="1500197">
                  <a:extLst>
                    <a:ext uri="{9D8B030D-6E8A-4147-A177-3AD203B41FA5}">
                      <a16:colId xmlns:a16="http://schemas.microsoft.com/office/drawing/2014/main" xmlns="" val="20000"/>
                    </a:ext>
                  </a:extLst>
                </a:gridCol>
                <a:gridCol w="1000132">
                  <a:extLst>
                    <a:ext uri="{9D8B030D-6E8A-4147-A177-3AD203B41FA5}">
                      <a16:colId xmlns:a16="http://schemas.microsoft.com/office/drawing/2014/main" xmlns="" val="20001"/>
                    </a:ext>
                  </a:extLst>
                </a:gridCol>
                <a:gridCol w="1000132">
                  <a:extLst>
                    <a:ext uri="{9D8B030D-6E8A-4147-A177-3AD203B41FA5}">
                      <a16:colId xmlns:a16="http://schemas.microsoft.com/office/drawing/2014/main" xmlns="" val="20002"/>
                    </a:ext>
                  </a:extLst>
                </a:gridCol>
                <a:gridCol w="1143008">
                  <a:extLst>
                    <a:ext uri="{9D8B030D-6E8A-4147-A177-3AD203B41FA5}">
                      <a16:colId xmlns:a16="http://schemas.microsoft.com/office/drawing/2014/main" xmlns="" val="20003"/>
                    </a:ext>
                  </a:extLst>
                </a:gridCol>
                <a:gridCol w="1000132">
                  <a:extLst>
                    <a:ext uri="{9D8B030D-6E8A-4147-A177-3AD203B41FA5}">
                      <a16:colId xmlns:a16="http://schemas.microsoft.com/office/drawing/2014/main" xmlns="" val="20004"/>
                    </a:ext>
                  </a:extLst>
                </a:gridCol>
                <a:gridCol w="1214446">
                  <a:extLst>
                    <a:ext uri="{9D8B030D-6E8A-4147-A177-3AD203B41FA5}">
                      <a16:colId xmlns:a16="http://schemas.microsoft.com/office/drawing/2014/main" xmlns="" val="20005"/>
                    </a:ext>
                  </a:extLst>
                </a:gridCol>
                <a:gridCol w="973268">
                  <a:extLst>
                    <a:ext uri="{9D8B030D-6E8A-4147-A177-3AD203B41FA5}">
                      <a16:colId xmlns:a16="http://schemas.microsoft.com/office/drawing/2014/main" xmlns="" val="20006"/>
                    </a:ext>
                  </a:extLst>
                </a:gridCol>
                <a:gridCol w="812681">
                  <a:extLst>
                    <a:ext uri="{9D8B030D-6E8A-4147-A177-3AD203B41FA5}">
                      <a16:colId xmlns:a16="http://schemas.microsoft.com/office/drawing/2014/main" xmlns="" val="20007"/>
                    </a:ext>
                  </a:extLst>
                </a:gridCol>
              </a:tblGrid>
              <a:tr h="1214447">
                <a:tc>
                  <a:txBody>
                    <a:bodyPr/>
                    <a:lstStyle/>
                    <a:p>
                      <a:pPr algn="ctr" fontAlgn="b">
                        <a:spcBef>
                          <a:spcPts val="600"/>
                        </a:spcBef>
                        <a:spcAft>
                          <a:spcPts val="600"/>
                        </a:spcAft>
                      </a:pPr>
                      <a:r>
                        <a:rPr lang="ru-RU" sz="1600" b="1" i="0" u="none" strike="noStrike" dirty="0">
                          <a:solidFill>
                            <a:srgbClr val="000000"/>
                          </a:solidFill>
                          <a:latin typeface="Times New Roman"/>
                        </a:rPr>
                        <a:t>Вид продукции</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Мясо (свинина)</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Молоко</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Картофель</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Листовые овощи</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Нелистовые овощи (томаты, огурцы)</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Корнеплоды</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Ягоды</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42942">
                <a:tc>
                  <a:txBody>
                    <a:bodyPr/>
                    <a:lstStyle/>
                    <a:p>
                      <a:pPr algn="ctr" fontAlgn="b">
                        <a:spcBef>
                          <a:spcPts val="600"/>
                        </a:spcBef>
                        <a:spcAft>
                          <a:spcPts val="600"/>
                        </a:spcAft>
                      </a:pPr>
                      <a:r>
                        <a:rPr lang="ru-RU" sz="1600" b="1" i="0" u="none" strike="noStrike" dirty="0">
                          <a:solidFill>
                            <a:srgbClr val="000000"/>
                          </a:solidFill>
                          <a:latin typeface="Times New Roman"/>
                        </a:rPr>
                        <a:t>Уд. Активность </a:t>
                      </a:r>
                      <a:r>
                        <a:rPr lang="ru-RU" sz="1600" b="1" i="0" u="none" strike="noStrike" baseline="30000" dirty="0">
                          <a:solidFill>
                            <a:srgbClr val="000000"/>
                          </a:solidFill>
                          <a:latin typeface="Times New Roman"/>
                        </a:rPr>
                        <a:t>137</a:t>
                      </a:r>
                      <a:r>
                        <a:rPr lang="en-US" sz="1600" b="1" i="0" u="none" strike="noStrike" dirty="0">
                          <a:solidFill>
                            <a:srgbClr val="000000"/>
                          </a:solidFill>
                          <a:latin typeface="Times New Roman"/>
                        </a:rPr>
                        <a:t>Cs, </a:t>
                      </a:r>
                      <a:r>
                        <a:rPr lang="ru-RU" sz="1600" b="1" i="0" u="none" strike="noStrike" dirty="0">
                          <a:solidFill>
                            <a:srgbClr val="000000"/>
                          </a:solidFill>
                          <a:latin typeface="Times New Roman"/>
                        </a:rPr>
                        <a:t>Бк/кг</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&lt;0,3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&lt;0,058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0,058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&lt;0,2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0,072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a:solidFill>
                            <a:srgbClr val="000000"/>
                          </a:solidFill>
                          <a:latin typeface="Times New Roman"/>
                        </a:rPr>
                        <a:t>&lt;3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00066">
                <a:tc>
                  <a:txBody>
                    <a:bodyPr/>
                    <a:lstStyle/>
                    <a:p>
                      <a:pPr algn="ctr" fontAlgn="b">
                        <a:spcBef>
                          <a:spcPts val="600"/>
                        </a:spcBef>
                        <a:spcAft>
                          <a:spcPts val="600"/>
                        </a:spcAft>
                      </a:pPr>
                      <a:r>
                        <a:rPr lang="ru-RU" sz="1600" b="1" i="0" u="none" strike="noStrike" dirty="0">
                          <a:solidFill>
                            <a:srgbClr val="000000"/>
                          </a:solidFill>
                          <a:latin typeface="Times New Roman"/>
                        </a:rPr>
                        <a:t>ДУА </a:t>
                      </a:r>
                      <a:r>
                        <a:rPr lang="ru-RU" sz="1600" b="1" i="0" u="none" strike="noStrike" baseline="30000" dirty="0">
                          <a:solidFill>
                            <a:srgbClr val="000000"/>
                          </a:solidFill>
                          <a:latin typeface="Times New Roman"/>
                        </a:rPr>
                        <a:t>137</a:t>
                      </a:r>
                      <a:r>
                        <a:rPr lang="en-US" sz="1600" b="1" i="0" u="none" strike="noStrike" dirty="0">
                          <a:solidFill>
                            <a:srgbClr val="000000"/>
                          </a:solidFill>
                          <a:latin typeface="Times New Roman"/>
                        </a:rPr>
                        <a:t>Cs</a:t>
                      </a:r>
                      <a:r>
                        <a:rPr lang="ru-RU" sz="1600" b="1" i="0" u="none" strike="noStrike" dirty="0">
                          <a:solidFill>
                            <a:srgbClr val="000000"/>
                          </a:solidFill>
                          <a:latin typeface="Times New Roman"/>
                        </a:rPr>
                        <a:t>, СанПиН</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a:solidFill>
                            <a:srgbClr val="000000"/>
                          </a:solidFill>
                          <a:latin typeface="Times New Roman"/>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42942">
                <a:tc>
                  <a:txBody>
                    <a:bodyPr/>
                    <a:lstStyle/>
                    <a:p>
                      <a:pPr algn="ctr" fontAlgn="b">
                        <a:spcBef>
                          <a:spcPts val="600"/>
                        </a:spcBef>
                        <a:spcAft>
                          <a:spcPts val="600"/>
                        </a:spcAft>
                      </a:pPr>
                      <a:r>
                        <a:rPr lang="ru-RU" sz="1600" b="1" i="0" u="none" strike="noStrike" dirty="0">
                          <a:solidFill>
                            <a:srgbClr val="000000"/>
                          </a:solidFill>
                          <a:latin typeface="Times New Roman"/>
                        </a:rPr>
                        <a:t>Уд. Активность </a:t>
                      </a:r>
                      <a:r>
                        <a:rPr lang="ru-RU" sz="1600" b="1" i="0" u="none" strike="noStrike" baseline="30000" dirty="0">
                          <a:solidFill>
                            <a:srgbClr val="000000"/>
                          </a:solidFill>
                          <a:latin typeface="Times New Roman"/>
                        </a:rPr>
                        <a:t>90</a:t>
                      </a:r>
                      <a:r>
                        <a:rPr lang="en-US" sz="1600" b="1" i="0" u="none" strike="noStrike" dirty="0" err="1">
                          <a:solidFill>
                            <a:srgbClr val="000000"/>
                          </a:solidFill>
                          <a:latin typeface="Times New Roman"/>
                        </a:rPr>
                        <a:t>Sr</a:t>
                      </a:r>
                      <a:r>
                        <a:rPr lang="en-US" sz="1600" b="1" i="0" u="none" strike="noStrike" dirty="0">
                          <a:solidFill>
                            <a:srgbClr val="000000"/>
                          </a:solidFill>
                          <a:latin typeface="Times New Roman"/>
                        </a:rPr>
                        <a:t>, </a:t>
                      </a:r>
                      <a:r>
                        <a:rPr lang="ru-RU" sz="1600" b="1" i="0" u="none" strike="noStrike" dirty="0">
                          <a:solidFill>
                            <a:srgbClr val="000000"/>
                          </a:solidFill>
                          <a:latin typeface="Times New Roman"/>
                        </a:rPr>
                        <a:t>Бк/кг</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&lt;0,02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a:solidFill>
                            <a:srgbClr val="000000"/>
                          </a:solidFill>
                          <a:latin typeface="Times New Roman"/>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0,04 - 0,26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0,02 - 0,08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0,014 - 1,14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28628">
                <a:tc>
                  <a:txBody>
                    <a:bodyPr/>
                    <a:lstStyle/>
                    <a:p>
                      <a:pPr algn="ctr" fontAlgn="b">
                        <a:spcBef>
                          <a:spcPts val="600"/>
                        </a:spcBef>
                        <a:spcAft>
                          <a:spcPts val="600"/>
                        </a:spcAft>
                      </a:pPr>
                      <a:r>
                        <a:rPr lang="ru-RU" sz="1600" b="1" i="0" u="none" strike="noStrike" dirty="0">
                          <a:solidFill>
                            <a:srgbClr val="000000"/>
                          </a:solidFill>
                          <a:latin typeface="Times New Roman"/>
                        </a:rPr>
                        <a:t>ДУА </a:t>
                      </a:r>
                      <a:r>
                        <a:rPr lang="ru-RU" sz="1600" b="1" i="0" u="none" strike="noStrike" baseline="30000" dirty="0">
                          <a:solidFill>
                            <a:srgbClr val="000000"/>
                          </a:solidFill>
                          <a:latin typeface="Times New Roman"/>
                        </a:rPr>
                        <a:t>90</a:t>
                      </a:r>
                      <a:r>
                        <a:rPr lang="en-US" sz="1600" b="1" i="0" u="none" strike="noStrike" dirty="0" err="1">
                          <a:solidFill>
                            <a:srgbClr val="000000"/>
                          </a:solidFill>
                          <a:latin typeface="Times New Roman"/>
                        </a:rPr>
                        <a:t>Sr</a:t>
                      </a:r>
                      <a:r>
                        <a:rPr lang="ru-RU" sz="1600" b="1" i="0" u="none" strike="noStrike" dirty="0">
                          <a:solidFill>
                            <a:srgbClr val="000000"/>
                          </a:solidFill>
                          <a:latin typeface="Times New Roman"/>
                        </a:rPr>
                        <a:t>, СанПиН</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не норм.</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600"/>
                        </a:spcBef>
                        <a:spcAft>
                          <a:spcPts val="600"/>
                        </a:spcAft>
                      </a:pPr>
                      <a:r>
                        <a:rPr lang="ru-RU" sz="1600" b="1" i="0" u="none" strike="noStrike" dirty="0">
                          <a:solidFill>
                            <a:srgbClr val="000000"/>
                          </a:solidFill>
                          <a:latin typeface="Times New Roman"/>
                        </a:rPr>
                        <a:t>не норм.</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 name="Заголовок 1"/>
          <p:cNvSpPr>
            <a:spLocks noGrp="1"/>
          </p:cNvSpPr>
          <p:nvPr>
            <p:ph type="title"/>
          </p:nvPr>
        </p:nvSpPr>
        <p:spPr>
          <a:xfrm>
            <a:off x="322663" y="131294"/>
            <a:ext cx="6561138" cy="330200"/>
          </a:xfrm>
        </p:spPr>
        <p:txBody>
          <a:bodyPr/>
          <a:lstStyle/>
          <a:p>
            <a:r>
              <a:rPr lang="ru-RU" sz="2000" dirty="0"/>
              <a:t>Содержание радионуклидов в с.-х. продукции 30-км зоны СХК</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850" y="120650"/>
            <a:ext cx="7788846" cy="871668"/>
          </a:xfrm>
        </p:spPr>
        <p:txBody>
          <a:bodyPr/>
          <a:lstStyle/>
          <a:p>
            <a:pPr algn="ctr"/>
            <a:r>
              <a:rPr lang="ru-RU" sz="2000" b="1" dirty="0">
                <a:solidFill>
                  <a:srgbClr val="333333"/>
                </a:solidFill>
                <a:latin typeface="Arial" charset="0"/>
                <a:cs typeface="Arial" charset="0"/>
              </a:rPr>
              <a:t>Прогноз содержания радионуклидов в с.-х. продукции 30-км зоны СХК на примере п. Наумовка (14 км от АО «СХК</a:t>
            </a:r>
            <a:r>
              <a:rPr lang="ru-RU" sz="2000" b="1" dirty="0" smtClean="0">
                <a:solidFill>
                  <a:srgbClr val="333333"/>
                </a:solidFill>
                <a:latin typeface="Arial" charset="0"/>
                <a:cs typeface="Arial" charset="0"/>
              </a:rPr>
              <a:t>») от содержания в почве</a:t>
            </a:r>
            <a:endParaRPr lang="ru-RU" sz="2000" b="1" dirty="0">
              <a:solidFill>
                <a:srgbClr val="333333"/>
              </a:solidFill>
              <a:latin typeface="Arial" charset="0"/>
              <a:cs typeface="Arial" charset="0"/>
            </a:endParaRPr>
          </a:p>
        </p:txBody>
      </p:sp>
      <p:sp>
        <p:nvSpPr>
          <p:cNvPr id="8" name="Прямоугольник 7"/>
          <p:cNvSpPr/>
          <p:nvPr/>
        </p:nvSpPr>
        <p:spPr>
          <a:xfrm>
            <a:off x="285720" y="4388233"/>
            <a:ext cx="7797830" cy="584775"/>
          </a:xfrm>
          <a:prstGeom prst="rect">
            <a:avLst/>
          </a:prstGeom>
        </p:spPr>
        <p:txBody>
          <a:bodyPr wrap="square">
            <a:spAutoFit/>
          </a:bodyPr>
          <a:lstStyle/>
          <a:p>
            <a:pPr algn="ctr"/>
            <a:r>
              <a:rPr lang="ru-RU" sz="1600" b="1" dirty="0"/>
              <a:t>Максимальное прогнозное содержание в продукции в 10 и более раз меньше нормативов СанПиН</a:t>
            </a:r>
            <a:r>
              <a:rPr lang="ru-RU" sz="1600" dirty="0"/>
              <a:t> 2.3.2.1078-01</a:t>
            </a:r>
            <a:endParaRPr lang="ru-RU" sz="1600" b="1" dirty="0"/>
          </a:p>
        </p:txBody>
      </p:sp>
      <p:sp>
        <p:nvSpPr>
          <p:cNvPr id="9" name="Прямоугольник 8"/>
          <p:cNvSpPr/>
          <p:nvPr/>
        </p:nvSpPr>
        <p:spPr>
          <a:xfrm>
            <a:off x="316893" y="1003795"/>
            <a:ext cx="3143272" cy="307777"/>
          </a:xfrm>
          <a:prstGeom prst="rect">
            <a:avLst/>
          </a:prstGeom>
        </p:spPr>
        <p:txBody>
          <a:bodyPr wrap="square">
            <a:spAutoFit/>
          </a:bodyPr>
          <a:lstStyle/>
          <a:p>
            <a:pPr algn="ctr"/>
            <a:r>
              <a:rPr lang="ru-RU" sz="1400" b="1" dirty="0"/>
              <a:t>Максимальное</a:t>
            </a:r>
            <a:r>
              <a:rPr lang="ru-RU" sz="1400" dirty="0"/>
              <a:t> содержание </a:t>
            </a:r>
            <a:r>
              <a:rPr lang="ru-RU" sz="1400" b="1" baseline="30000" dirty="0"/>
              <a:t>137</a:t>
            </a:r>
            <a:r>
              <a:rPr lang="en-US" sz="1400" b="1" dirty="0"/>
              <a:t>Cs</a:t>
            </a:r>
            <a:endParaRPr lang="ru-RU" sz="1400" b="1" dirty="0"/>
          </a:p>
        </p:txBody>
      </p:sp>
      <p:sp>
        <p:nvSpPr>
          <p:cNvPr id="7" name="TextBox 6"/>
          <p:cNvSpPr txBox="1"/>
          <p:nvPr/>
        </p:nvSpPr>
        <p:spPr>
          <a:xfrm>
            <a:off x="857224" y="1288248"/>
            <a:ext cx="571504" cy="276999"/>
          </a:xfrm>
          <a:prstGeom prst="rect">
            <a:avLst/>
          </a:prstGeom>
          <a:noFill/>
        </p:spPr>
        <p:txBody>
          <a:bodyPr wrap="square" rtlCol="0">
            <a:spAutoFit/>
          </a:bodyPr>
          <a:lstStyle/>
          <a:p>
            <a:r>
              <a:rPr lang="ru-RU" sz="1200" dirty="0"/>
              <a:t>200</a:t>
            </a:r>
          </a:p>
        </p:txBody>
      </p:sp>
      <p:sp>
        <p:nvSpPr>
          <p:cNvPr id="11" name="Прямоугольник 10"/>
          <p:cNvSpPr/>
          <p:nvPr/>
        </p:nvSpPr>
        <p:spPr>
          <a:xfrm>
            <a:off x="1" y="1288248"/>
            <a:ext cx="697627" cy="276999"/>
          </a:xfrm>
          <a:prstGeom prst="rect">
            <a:avLst/>
          </a:prstGeom>
        </p:spPr>
        <p:txBody>
          <a:bodyPr wrap="none">
            <a:spAutoFit/>
          </a:bodyPr>
          <a:lstStyle/>
          <a:p>
            <a:r>
              <a:rPr lang="ru-RU" sz="1200" dirty="0"/>
              <a:t>СанПиН</a:t>
            </a:r>
          </a:p>
        </p:txBody>
      </p:sp>
      <p:graphicFrame>
        <p:nvGraphicFramePr>
          <p:cNvPr id="12" name="Диаграмма 11"/>
          <p:cNvGraphicFramePr/>
          <p:nvPr/>
        </p:nvGraphicFramePr>
        <p:xfrm>
          <a:off x="285720" y="1502561"/>
          <a:ext cx="4000528" cy="300039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1285852" y="1288247"/>
            <a:ext cx="500066" cy="285752"/>
          </a:xfrm>
          <a:prstGeom prst="rect">
            <a:avLst/>
          </a:prstGeom>
          <a:noFill/>
        </p:spPr>
        <p:txBody>
          <a:bodyPr wrap="square" rtlCol="0">
            <a:spAutoFit/>
          </a:bodyPr>
          <a:lstStyle/>
          <a:p>
            <a:r>
              <a:rPr lang="ru-RU" sz="1200" dirty="0"/>
              <a:t>100</a:t>
            </a:r>
          </a:p>
        </p:txBody>
      </p:sp>
      <p:sp>
        <p:nvSpPr>
          <p:cNvPr id="14" name="TextBox 13"/>
          <p:cNvSpPr txBox="1"/>
          <p:nvPr/>
        </p:nvSpPr>
        <p:spPr>
          <a:xfrm>
            <a:off x="1714480" y="1288248"/>
            <a:ext cx="500066" cy="276999"/>
          </a:xfrm>
          <a:prstGeom prst="rect">
            <a:avLst/>
          </a:prstGeom>
          <a:noFill/>
        </p:spPr>
        <p:txBody>
          <a:bodyPr wrap="square" rtlCol="0">
            <a:spAutoFit/>
          </a:bodyPr>
          <a:lstStyle/>
          <a:p>
            <a:r>
              <a:rPr lang="ru-RU" sz="1200" dirty="0"/>
              <a:t>60</a:t>
            </a:r>
          </a:p>
        </p:txBody>
      </p:sp>
      <p:sp>
        <p:nvSpPr>
          <p:cNvPr id="15" name="TextBox 14"/>
          <p:cNvSpPr txBox="1"/>
          <p:nvPr/>
        </p:nvSpPr>
        <p:spPr>
          <a:xfrm>
            <a:off x="2214546" y="1288248"/>
            <a:ext cx="500066" cy="276999"/>
          </a:xfrm>
          <a:prstGeom prst="rect">
            <a:avLst/>
          </a:prstGeom>
          <a:noFill/>
        </p:spPr>
        <p:txBody>
          <a:bodyPr wrap="square" rtlCol="0">
            <a:spAutoFit/>
          </a:bodyPr>
          <a:lstStyle/>
          <a:p>
            <a:r>
              <a:rPr lang="ru-RU" sz="1200" dirty="0"/>
              <a:t>80</a:t>
            </a:r>
          </a:p>
        </p:txBody>
      </p:sp>
      <p:cxnSp>
        <p:nvCxnSpPr>
          <p:cNvPr id="17" name="Прямая со стрелкой 16"/>
          <p:cNvCxnSpPr/>
          <p:nvPr/>
        </p:nvCxnSpPr>
        <p:spPr>
          <a:xfrm rot="5400000">
            <a:off x="929456" y="1716081"/>
            <a:ext cx="428628" cy="1588"/>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rot="5400000">
            <a:off x="1322365" y="1751800"/>
            <a:ext cx="357190" cy="1588"/>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rot="5400000">
            <a:off x="1750993" y="1751800"/>
            <a:ext cx="357190" cy="1588"/>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rot="5400000">
            <a:off x="2179621" y="1751800"/>
            <a:ext cx="357190" cy="1588"/>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srcRect/>
          <a:stretch>
            <a:fillRect/>
          </a:stretch>
        </p:blipFill>
        <p:spPr bwMode="auto">
          <a:xfrm>
            <a:off x="4418734" y="1246683"/>
            <a:ext cx="4410088" cy="2857520"/>
          </a:xfrm>
          <a:prstGeom prst="rect">
            <a:avLst/>
          </a:prstGeom>
          <a:noFill/>
          <a:ln w="9525">
            <a:noFill/>
            <a:miter lim="800000"/>
            <a:headEnd/>
            <a:tailEnd/>
          </a:ln>
          <a:effectLst/>
        </p:spPr>
      </p:pic>
      <p:sp>
        <p:nvSpPr>
          <p:cNvPr id="28" name="Прямоугольник 27"/>
          <p:cNvSpPr/>
          <p:nvPr/>
        </p:nvSpPr>
        <p:spPr>
          <a:xfrm>
            <a:off x="4510953" y="1005092"/>
            <a:ext cx="4429156" cy="307777"/>
          </a:xfrm>
          <a:prstGeom prst="rect">
            <a:avLst/>
          </a:prstGeom>
        </p:spPr>
        <p:txBody>
          <a:bodyPr wrap="square">
            <a:spAutoFit/>
          </a:bodyPr>
          <a:lstStyle/>
          <a:p>
            <a:pPr algn="ctr"/>
            <a:r>
              <a:rPr lang="ru-RU" sz="1400" b="1" dirty="0"/>
              <a:t>Среднее</a:t>
            </a:r>
            <a:r>
              <a:rPr lang="ru-RU" sz="1400" dirty="0"/>
              <a:t> содержание </a:t>
            </a:r>
            <a:r>
              <a:rPr lang="ru-RU" sz="1400" b="1" baseline="30000" dirty="0"/>
              <a:t>137</a:t>
            </a:r>
            <a:r>
              <a:rPr lang="en-US" sz="1400" b="1" dirty="0"/>
              <a:t>Cs</a:t>
            </a:r>
            <a:endParaRPr lang="ru-RU" sz="1400" b="1" dirty="0"/>
          </a:p>
        </p:txBody>
      </p:sp>
      <p:cxnSp>
        <p:nvCxnSpPr>
          <p:cNvPr id="19" name="Прямая соединительная линия 18"/>
          <p:cNvCxnSpPr/>
          <p:nvPr/>
        </p:nvCxnSpPr>
        <p:spPr>
          <a:xfrm flipV="1">
            <a:off x="214282" y="1502561"/>
            <a:ext cx="2357454" cy="875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8585946" y="4649272"/>
            <a:ext cx="250390" cy="246221"/>
          </a:xfrm>
          <a:prstGeom prst="rect">
            <a:avLst/>
          </a:prstGeom>
        </p:spPr>
        <p:txBody>
          <a:bodyPr wrap="none">
            <a:spAutoFit/>
          </a:bodyPr>
          <a:lstStyle/>
          <a:p>
            <a:fld id="{07688DEB-9D6F-406D-957C-74DE2B50002F}" type="slidenum">
              <a:rPr lang="ru-RU" altLang="ru-RU" sz="1000" smtClean="0">
                <a:solidFill>
                  <a:prstClr val="black"/>
                </a:solidFill>
              </a:rPr>
              <a:pPr/>
              <a:t>17</a:t>
            </a:fld>
            <a:endParaRPr lang="ru-RU" sz="1000" dirty="0"/>
          </a:p>
        </p:txBody>
      </p:sp>
    </p:spTree>
  </p:cSld>
  <p:clrMapOvr>
    <a:overrideClrMapping bg1="lt1" tx1="dk1" bg2="lt2" tx2="dk2" accent1="accent1" accent2="accent2" accent3="accent3" accent4="accent4" accent5="accent5" accent6="accent6" hlink="hlink" folHlink="folHlink"/>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Диаграмма 4">
            <a:extLst>
              <a:ext uri="{FF2B5EF4-FFF2-40B4-BE49-F238E27FC236}">
                <a16:creationId xmlns:a16="http://schemas.microsoft.com/office/drawing/2014/main" xmlns="" id="{00000000-0008-0000-0500-000002000000}"/>
              </a:ext>
            </a:extLst>
          </p:cNvPr>
          <p:cNvGraphicFramePr>
            <a:graphicFrameLocks/>
          </p:cNvGraphicFramePr>
          <p:nvPr/>
        </p:nvGraphicFramePr>
        <p:xfrm>
          <a:off x="500034" y="931057"/>
          <a:ext cx="4357718" cy="321471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71472" y="4217205"/>
            <a:ext cx="4286280" cy="338554"/>
          </a:xfrm>
          <a:prstGeom prst="rect">
            <a:avLst/>
          </a:prstGeom>
          <a:noFill/>
        </p:spPr>
        <p:txBody>
          <a:bodyPr wrap="square" rtlCol="0">
            <a:spAutoFit/>
          </a:bodyPr>
          <a:lstStyle/>
          <a:p>
            <a:pPr algn="ctr"/>
            <a:r>
              <a:rPr lang="ru-RU" sz="1600" dirty="0"/>
              <a:t>(Список н.п. включает нежилые)</a:t>
            </a:r>
          </a:p>
        </p:txBody>
      </p:sp>
      <p:sp>
        <p:nvSpPr>
          <p:cNvPr id="2" name="Заголовок 1"/>
          <p:cNvSpPr>
            <a:spLocks noGrp="1"/>
          </p:cNvSpPr>
          <p:nvPr>
            <p:ph type="title"/>
          </p:nvPr>
        </p:nvSpPr>
        <p:spPr>
          <a:xfrm>
            <a:off x="394705" y="224455"/>
            <a:ext cx="6883800" cy="330200"/>
          </a:xfrm>
        </p:spPr>
        <p:txBody>
          <a:bodyPr/>
          <a:lstStyle/>
          <a:p>
            <a:r>
              <a:rPr lang="ru-RU" sz="2000" dirty="0"/>
              <a:t>Годовая доза облучения населения в ЗН АО «СХК»</a:t>
            </a:r>
            <a:br>
              <a:rPr lang="ru-RU" sz="2000" dirty="0"/>
            </a:br>
            <a:r>
              <a:rPr lang="ru-RU" sz="2000" dirty="0"/>
              <a:t> от </a:t>
            </a:r>
            <a:r>
              <a:rPr lang="ru-RU" sz="2000" baseline="30000" dirty="0"/>
              <a:t>137</a:t>
            </a:r>
            <a:r>
              <a:rPr lang="en-US" sz="2000" dirty="0"/>
              <a:t>Cs</a:t>
            </a:r>
            <a:r>
              <a:rPr lang="ru-RU" sz="2000" dirty="0"/>
              <a:t> в существующей ситуации</a:t>
            </a:r>
            <a:endParaRPr lang="en-US" sz="2000" dirty="0"/>
          </a:p>
        </p:txBody>
      </p:sp>
      <p:sp>
        <p:nvSpPr>
          <p:cNvPr id="6" name="Прямоугольник 5"/>
          <p:cNvSpPr/>
          <p:nvPr/>
        </p:nvSpPr>
        <p:spPr>
          <a:xfrm>
            <a:off x="5429256" y="1288248"/>
            <a:ext cx="3286148" cy="2554545"/>
          </a:xfrm>
          <a:prstGeom prst="rect">
            <a:avLst/>
          </a:prstGeom>
        </p:spPr>
        <p:txBody>
          <a:bodyPr wrap="square">
            <a:spAutoFit/>
          </a:bodyPr>
          <a:lstStyle/>
          <a:p>
            <a:pPr algn="ctr">
              <a:lnSpc>
                <a:spcPct val="200000"/>
              </a:lnSpc>
            </a:pPr>
            <a:r>
              <a:rPr lang="ru-RU" sz="1600" dirty="0"/>
              <a:t>Годовая д</a:t>
            </a:r>
            <a:r>
              <a:rPr lang="ru-RU" sz="1600" b="1" dirty="0"/>
              <a:t>оза облучения населения в ЗН СХК от </a:t>
            </a:r>
            <a:r>
              <a:rPr lang="ru-RU" sz="1600" b="1" baseline="30000" dirty="0"/>
              <a:t>137</a:t>
            </a:r>
            <a:r>
              <a:rPr lang="en-US" sz="1600" b="1" dirty="0"/>
              <a:t>Cs</a:t>
            </a:r>
            <a:r>
              <a:rPr lang="ru-RU" sz="1600" b="1" dirty="0"/>
              <a:t> в существующей ситуации</a:t>
            </a:r>
            <a:endParaRPr lang="en-US" sz="1600" b="1" dirty="0"/>
          </a:p>
          <a:p>
            <a:pPr algn="ctr">
              <a:lnSpc>
                <a:spcPct val="200000"/>
              </a:lnSpc>
            </a:pPr>
            <a:r>
              <a:rPr lang="ru-RU" sz="1600" dirty="0"/>
              <a:t>меньше минимально значимой величины 10 </a:t>
            </a:r>
            <a:r>
              <a:rPr lang="ru-RU" sz="1600" dirty="0" err="1"/>
              <a:t>мкЗв</a:t>
            </a:r>
            <a:endParaRPr lang="ru-RU" sz="1600" b="1" dirty="0"/>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750" y="431800"/>
            <a:ext cx="6561138" cy="495126"/>
          </a:xfrm>
        </p:spPr>
        <p:txBody>
          <a:bodyPr/>
          <a:lstStyle/>
          <a:p>
            <a:pPr algn="ctr"/>
            <a:r>
              <a:rPr lang="ru-RU" sz="1800" dirty="0" smtClean="0"/>
              <a:t>Дозы облучения биоты в 30-км зоне АО «СХК» в существующей обстановке</a:t>
            </a:r>
            <a:endParaRPr lang="ru-RU" sz="1800" dirty="0"/>
          </a:p>
        </p:txBody>
      </p:sp>
      <p:graphicFrame>
        <p:nvGraphicFramePr>
          <p:cNvPr id="8" name="Таблица 7"/>
          <p:cNvGraphicFramePr>
            <a:graphicFrameLocks noGrp="1"/>
          </p:cNvGraphicFramePr>
          <p:nvPr/>
        </p:nvGraphicFramePr>
        <p:xfrm>
          <a:off x="551144" y="1619333"/>
          <a:ext cx="6976115" cy="684149"/>
        </p:xfrm>
        <a:graphic>
          <a:graphicData uri="http://schemas.openxmlformats.org/drawingml/2006/table">
            <a:tbl>
              <a:tblPr/>
              <a:tblGrid>
                <a:gridCol w="786868"/>
                <a:gridCol w="624650"/>
                <a:gridCol w="624650"/>
                <a:gridCol w="624650"/>
                <a:gridCol w="624650"/>
                <a:gridCol w="551248"/>
                <a:gridCol w="593087"/>
                <a:gridCol w="648873"/>
                <a:gridCol w="648873"/>
                <a:gridCol w="624650"/>
                <a:gridCol w="623916"/>
              </a:tblGrid>
              <a:tr h="190500">
                <a:tc rowSpan="2">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Сектор</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Почв. биота</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Мышь</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Заяц</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Лось</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Птицы</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90500">
                <a:tc vMerge="1">
                  <a:txBody>
                    <a:bodyPr/>
                    <a:lstStyle/>
                    <a:p>
                      <a:endParaRPr lang="ru-RU"/>
                    </a:p>
                  </a:txBody>
                  <a:tcPr/>
                </a:tc>
                <a:tc>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Макс.</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Средн.</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Макс.</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Средн.</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Макс.</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Средн.</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Макс.</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Средн.</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Макс.</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Средн.</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indent="0" algn="ctr">
                        <a:lnSpc>
                          <a:spcPct val="150000"/>
                        </a:lnSpc>
                        <a:spcBef>
                          <a:spcPts val="600"/>
                        </a:spcBef>
                        <a:spcAft>
                          <a:spcPts val="600"/>
                        </a:spcAft>
                      </a:pPr>
                      <a:r>
                        <a:rPr lang="ru-RU" sz="1200" dirty="0">
                          <a:solidFill>
                            <a:srgbClr val="000000"/>
                          </a:solidFill>
                          <a:latin typeface="Times New Roman"/>
                          <a:ea typeface="Times New Roman"/>
                          <a:cs typeface="Times New Roman"/>
                        </a:rPr>
                        <a:t>1</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dirty="0">
                          <a:solidFill>
                            <a:srgbClr val="000000"/>
                          </a:solidFill>
                          <a:latin typeface="Times New Roman"/>
                          <a:ea typeface="Times New Roman"/>
                          <a:cs typeface="Times New Roman"/>
                        </a:rPr>
                        <a:t>2,85</a:t>
                      </a:r>
                      <a:endParaRPr lang="ru-RU"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dirty="0">
                          <a:solidFill>
                            <a:srgbClr val="000000"/>
                          </a:solidFill>
                          <a:latin typeface="Times New Roman"/>
                          <a:ea typeface="Times New Roman"/>
                          <a:cs typeface="Times New Roman"/>
                        </a:rPr>
                        <a:t>1,09</a:t>
                      </a:r>
                      <a:endParaRPr lang="ru-RU"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dirty="0">
                          <a:solidFill>
                            <a:srgbClr val="000000"/>
                          </a:solidFill>
                          <a:latin typeface="Times New Roman"/>
                          <a:ea typeface="Times New Roman"/>
                          <a:cs typeface="Times New Roman"/>
                        </a:rPr>
                        <a:t>4,54</a:t>
                      </a:r>
                      <a:endParaRPr lang="ru-RU"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dirty="0">
                          <a:solidFill>
                            <a:srgbClr val="000000"/>
                          </a:solidFill>
                          <a:latin typeface="Times New Roman"/>
                          <a:ea typeface="Times New Roman"/>
                          <a:cs typeface="Times New Roman"/>
                        </a:rPr>
                        <a:t>1,71</a:t>
                      </a:r>
                      <a:endParaRPr lang="ru-RU"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dirty="0">
                          <a:solidFill>
                            <a:srgbClr val="000000"/>
                          </a:solidFill>
                          <a:latin typeface="Times New Roman"/>
                          <a:ea typeface="Times New Roman"/>
                          <a:cs typeface="Times New Roman"/>
                        </a:rPr>
                        <a:t>4,87</a:t>
                      </a:r>
                      <a:endParaRPr lang="ru-RU"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a:solidFill>
                            <a:srgbClr val="000000"/>
                          </a:solidFill>
                          <a:latin typeface="Times New Roman"/>
                          <a:ea typeface="Times New Roman"/>
                          <a:cs typeface="Times New Roman"/>
                        </a:rPr>
                        <a:t>1,83</a:t>
                      </a:r>
                      <a:endParaRPr lang="ru-RU"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dirty="0">
                          <a:solidFill>
                            <a:srgbClr val="000000"/>
                          </a:solidFill>
                          <a:latin typeface="Times New Roman"/>
                          <a:ea typeface="Times New Roman"/>
                          <a:cs typeface="Times New Roman"/>
                        </a:rPr>
                        <a:t>6,98</a:t>
                      </a:r>
                      <a:endParaRPr lang="ru-RU"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dirty="0">
                          <a:solidFill>
                            <a:srgbClr val="000000"/>
                          </a:solidFill>
                          <a:latin typeface="Times New Roman"/>
                          <a:ea typeface="Times New Roman"/>
                          <a:cs typeface="Times New Roman"/>
                        </a:rPr>
                        <a:t>2,64</a:t>
                      </a:r>
                      <a:endParaRPr lang="ru-RU"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dirty="0">
                          <a:solidFill>
                            <a:srgbClr val="000000"/>
                          </a:solidFill>
                          <a:latin typeface="Times New Roman"/>
                          <a:ea typeface="Times New Roman"/>
                          <a:cs typeface="Times New Roman"/>
                        </a:rPr>
                        <a:t>0,98</a:t>
                      </a:r>
                      <a:endParaRPr lang="ru-RU"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600"/>
                        </a:spcBef>
                        <a:spcAft>
                          <a:spcPts val="600"/>
                        </a:spcAft>
                      </a:pPr>
                      <a:r>
                        <a:rPr lang="ru-RU" sz="1100" dirty="0">
                          <a:solidFill>
                            <a:srgbClr val="000000"/>
                          </a:solidFill>
                          <a:latin typeface="Times New Roman"/>
                          <a:ea typeface="Times New Roman"/>
                          <a:cs typeface="Times New Roman"/>
                        </a:rPr>
                        <a:t>0,38</a:t>
                      </a:r>
                      <a:endParaRPr lang="ru-RU"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Прямоугольник 8"/>
          <p:cNvSpPr/>
          <p:nvPr/>
        </p:nvSpPr>
        <p:spPr>
          <a:xfrm>
            <a:off x="488515" y="959279"/>
            <a:ext cx="7002049" cy="646331"/>
          </a:xfrm>
          <a:prstGeom prst="rect">
            <a:avLst/>
          </a:prstGeom>
        </p:spPr>
        <p:txBody>
          <a:bodyPr wrap="square">
            <a:spAutoFit/>
          </a:bodyPr>
          <a:lstStyle/>
          <a:p>
            <a:r>
              <a:rPr lang="ru-RU" dirty="0" smtClean="0">
                <a:latin typeface="Times New Roman" pitchFamily="18" charset="0"/>
                <a:cs typeface="Times New Roman" pitchFamily="18" charset="0"/>
              </a:rPr>
              <a:t>Суммарные дозы облучения биоты на территории 30-км зоны СХК от </a:t>
            </a:r>
            <a:r>
              <a:rPr lang="ru-RU" baseline="30000" dirty="0" smtClean="0">
                <a:latin typeface="Times New Roman" pitchFamily="18" charset="0"/>
                <a:cs typeface="Times New Roman" pitchFamily="18" charset="0"/>
              </a:rPr>
              <a:t>90</a:t>
            </a:r>
            <a:r>
              <a:rPr lang="en-US" dirty="0" err="1" smtClean="0">
                <a:latin typeface="Times New Roman" pitchFamily="18" charset="0"/>
                <a:cs typeface="Times New Roman" pitchFamily="18" charset="0"/>
              </a:rPr>
              <a:t>Sr</a:t>
            </a:r>
            <a:r>
              <a:rPr lang="ru-RU" dirty="0" smtClean="0">
                <a:latin typeface="Times New Roman" pitchFamily="18" charset="0"/>
                <a:cs typeface="Times New Roman" pitchFamily="18" charset="0"/>
              </a:rPr>
              <a:t> и </a:t>
            </a:r>
            <a:r>
              <a:rPr lang="ru-RU" baseline="30000" dirty="0" smtClean="0">
                <a:latin typeface="Times New Roman" pitchFamily="18" charset="0"/>
                <a:cs typeface="Times New Roman" pitchFamily="18" charset="0"/>
              </a:rPr>
              <a:t>137</a:t>
            </a:r>
            <a:r>
              <a:rPr lang="en-US" dirty="0" smtClean="0">
                <a:latin typeface="Times New Roman" pitchFamily="18" charset="0"/>
                <a:cs typeface="Times New Roman" pitchFamily="18" charset="0"/>
              </a:rPr>
              <a:t>Cs</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мкГр</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сут</a:t>
            </a:r>
            <a:r>
              <a:rPr lang="ru-RU" dirty="0" smtClean="0">
                <a:latin typeface="Times New Roman" pitchFamily="18" charset="0"/>
                <a:cs typeface="Times New Roman" pitchFamily="18" charset="0"/>
              </a:rPr>
              <a:t> (Референтный уровень – 1000 </a:t>
            </a:r>
            <a:r>
              <a:rPr lang="ru-RU" dirty="0" err="1" smtClean="0">
                <a:latin typeface="Times New Roman" pitchFamily="18" charset="0"/>
                <a:cs typeface="Times New Roman" pitchFamily="18" charset="0"/>
              </a:rPr>
              <a:t>мкГр</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сут</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0" name="Рисунок 9"/>
          <p:cNvPicPr/>
          <p:nvPr/>
        </p:nvPicPr>
        <p:blipFill>
          <a:blip r:embed="rId2">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976943" y="2843407"/>
            <a:ext cx="2881073" cy="2104373"/>
          </a:xfrm>
          <a:prstGeom prst="rect">
            <a:avLst/>
          </a:prstGeom>
          <a:noFill/>
        </p:spPr>
      </p:pic>
      <p:pic>
        <p:nvPicPr>
          <p:cNvPr id="11" name="Рисунок 10"/>
          <p:cNvPicPr/>
          <p:nvPr/>
        </p:nvPicPr>
        <p:blipFill>
          <a:blip r:embed="rId3">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369412" y="2711831"/>
            <a:ext cx="3081490" cy="2035534"/>
          </a:xfrm>
          <a:prstGeom prst="rect">
            <a:avLst/>
          </a:prstGeom>
          <a:noFill/>
        </p:spPr>
      </p:pic>
      <p:pic>
        <p:nvPicPr>
          <p:cNvPr id="12" name="Рисунок 11"/>
          <p:cNvPicPr/>
          <p:nvPr/>
        </p:nvPicPr>
        <p:blipFill>
          <a:blip r:embed="rId4">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699255" y="2586569"/>
            <a:ext cx="3068964" cy="1972905"/>
          </a:xfrm>
          <a:prstGeom prst="rect">
            <a:avLst/>
          </a:prstGeom>
          <a:noFill/>
        </p:spPr>
      </p:pic>
      <p:sp>
        <p:nvSpPr>
          <p:cNvPr id="13" name="TextBox 12"/>
          <p:cNvSpPr txBox="1"/>
          <p:nvPr/>
        </p:nvSpPr>
        <p:spPr>
          <a:xfrm>
            <a:off x="463463" y="2430049"/>
            <a:ext cx="5135671"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Облучение гидробионтов в р. Томь</a:t>
            </a:r>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a:extLst>
              <a:ext uri="{FF2B5EF4-FFF2-40B4-BE49-F238E27FC236}">
                <a16:creationId xmlns:a16="http://schemas.microsoft.com/office/drawing/2014/main" xmlns="" id="{9F308844-0064-4197-9FF8-DDB5C62F7A22}"/>
              </a:ext>
            </a:extLst>
          </p:cNvPr>
          <p:cNvSpPr>
            <a:spLocks noGrp="1"/>
          </p:cNvSpPr>
          <p:nvPr>
            <p:ph type="title"/>
          </p:nvPr>
        </p:nvSpPr>
        <p:spPr>
          <a:xfrm>
            <a:off x="467387" y="221289"/>
            <a:ext cx="7290356" cy="660153"/>
          </a:xfrm>
        </p:spPr>
        <p:txBody>
          <a:bodyPr/>
          <a:lstStyle/>
          <a:p>
            <a:r>
              <a:rPr lang="ru-RU" altLang="ru-RU" dirty="0"/>
              <a:t>Современное состояние изученности в районе строительства ОДЭК</a:t>
            </a:r>
            <a:endParaRPr lang="ru-RU" dirty="0"/>
          </a:p>
        </p:txBody>
      </p:sp>
      <p:sp>
        <p:nvSpPr>
          <p:cNvPr id="6" name="TextBox 5">
            <a:extLst>
              <a:ext uri="{FF2B5EF4-FFF2-40B4-BE49-F238E27FC236}">
                <a16:creationId xmlns:a16="http://schemas.microsoft.com/office/drawing/2014/main" xmlns="" id="{7ABDBD94-DED2-4489-BE0E-262ACC299D46}"/>
              </a:ext>
            </a:extLst>
          </p:cNvPr>
          <p:cNvSpPr txBox="1"/>
          <p:nvPr/>
        </p:nvSpPr>
        <p:spPr>
          <a:xfrm>
            <a:off x="95388" y="927491"/>
            <a:ext cx="4864920" cy="2308324"/>
          </a:xfrm>
          <a:prstGeom prst="rect">
            <a:avLst/>
          </a:prstGeom>
          <a:noFill/>
        </p:spPr>
        <p:txBody>
          <a:bodyPr wrap="square">
            <a:spAutoFit/>
          </a:bodyPr>
          <a:lstStyle/>
          <a:p>
            <a:r>
              <a:rPr lang="ru-RU" sz="1800" dirty="0">
                <a:effectLst/>
                <a:latin typeface="Times New Roman" panose="02020603050405020304" pitchFamily="18" charset="0"/>
                <a:ea typeface="Times New Roman" panose="02020603050405020304" pitchFamily="18" charset="0"/>
              </a:rPr>
              <a:t>В соответствии с утвержденным регламентом мониторинга (СТО 88.1) лаборатория РПСЛ АО «СХК» (Радиационная промышленно-санитарная лаборатория) проводит регулярные обследования содержания радионуклидов в почве и луговой растительности в 17 контрольных точках ЗН и 7 точках СЗЗ</a:t>
            </a:r>
            <a:r>
              <a:rPr lang="ru-RU" sz="1800" dirty="0" smtClean="0">
                <a:effectLst/>
                <a:latin typeface="Times New Roman" panose="02020603050405020304" pitchFamily="18" charset="0"/>
                <a:ea typeface="Times New Roman" panose="02020603050405020304" pitchFamily="18" charset="0"/>
              </a:rPr>
              <a:t>.</a:t>
            </a:r>
          </a:p>
          <a:p>
            <a:pPr algn="ctr"/>
            <a:endParaRPr lang="ru-RU" dirty="0"/>
          </a:p>
        </p:txBody>
      </p:sp>
      <p:pic>
        <p:nvPicPr>
          <p:cNvPr id="7" name="Рисунок 6">
            <a:extLst>
              <a:ext uri="{FF2B5EF4-FFF2-40B4-BE49-F238E27FC236}">
                <a16:creationId xmlns:a16="http://schemas.microsoft.com/office/drawing/2014/main" xmlns="" id="{BB802CCF-B423-4121-A011-6C6E3212B15E}"/>
              </a:ext>
            </a:extLst>
          </p:cNvPr>
          <p:cNvPicPr/>
          <p:nvPr/>
        </p:nvPicPr>
        <p:blipFill>
          <a:blip r:embed="rId2">
            <a:extLst>
              <a:ext uri="{28A0092B-C50C-407E-A947-70E740481C1C}">
                <a14:useLocalDpi xmlns:a14="http://schemas.microsoft.com/office/drawing/2010/main" xmlns="" val="0"/>
              </a:ext>
            </a:extLst>
          </a:blip>
          <a:srcRect/>
          <a:stretch>
            <a:fillRect/>
          </a:stretch>
        </p:blipFill>
        <p:spPr bwMode="auto">
          <a:xfrm>
            <a:off x="4960236" y="1025528"/>
            <a:ext cx="4183764" cy="3383633"/>
          </a:xfrm>
          <a:prstGeom prst="rect">
            <a:avLst/>
          </a:prstGeom>
          <a:noFill/>
          <a:ln>
            <a:noFill/>
          </a:ln>
        </p:spPr>
      </p:pic>
      <p:sp>
        <p:nvSpPr>
          <p:cNvPr id="5" name="Прямоугольник 4"/>
          <p:cNvSpPr/>
          <p:nvPr/>
        </p:nvSpPr>
        <p:spPr>
          <a:xfrm>
            <a:off x="150312" y="3062225"/>
            <a:ext cx="4634631" cy="1477328"/>
          </a:xfrm>
          <a:prstGeom prst="rect">
            <a:avLst/>
          </a:prstGeom>
        </p:spPr>
        <p:txBody>
          <a:bodyPr wrap="square">
            <a:spAutoFit/>
          </a:bodyPr>
          <a:lstStyle/>
          <a:p>
            <a:r>
              <a:rPr lang="ru-RU" dirty="0" smtClean="0">
                <a:latin typeface="Times New Roman" pitchFamily="18" charset="0"/>
                <a:cs typeface="Times New Roman" pitchFamily="18" charset="0"/>
              </a:rPr>
              <a:t>Исследование содержания радионуклидов на сельскохозяйственных угодьях и в продукции сельских хозяйств на территории ЗН проводит ФГБУ «Станция Агрохимической Службы «Томская».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777544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9707F912-1673-4CF1-B6CD-C457E297252D}"/>
              </a:ext>
            </a:extLst>
          </p:cNvPr>
          <p:cNvSpPr>
            <a:spLocks noGrp="1"/>
          </p:cNvSpPr>
          <p:nvPr>
            <p:ph type="title"/>
          </p:nvPr>
        </p:nvSpPr>
        <p:spPr>
          <a:xfrm>
            <a:off x="527224" y="256435"/>
            <a:ext cx="6561138" cy="330200"/>
          </a:xfrm>
        </p:spPr>
        <p:txBody>
          <a:bodyPr/>
          <a:lstStyle/>
          <a:p>
            <a:r>
              <a:rPr lang="ru-RU" dirty="0"/>
              <a:t>Выводы</a:t>
            </a:r>
          </a:p>
        </p:txBody>
      </p:sp>
      <p:sp>
        <p:nvSpPr>
          <p:cNvPr id="4" name="Текст 3">
            <a:extLst>
              <a:ext uri="{FF2B5EF4-FFF2-40B4-BE49-F238E27FC236}">
                <a16:creationId xmlns:a16="http://schemas.microsoft.com/office/drawing/2014/main" xmlns="" id="{9C90940F-0EC3-4E56-A0DC-7967B273042A}"/>
              </a:ext>
            </a:extLst>
          </p:cNvPr>
          <p:cNvSpPr>
            <a:spLocks noGrp="1"/>
          </p:cNvSpPr>
          <p:nvPr>
            <p:ph type="body" sz="quarter" idx="10"/>
          </p:nvPr>
        </p:nvSpPr>
        <p:spPr>
          <a:xfrm>
            <a:off x="232388" y="664689"/>
            <a:ext cx="8429897" cy="4270566"/>
          </a:xfrm>
        </p:spPr>
        <p:txBody>
          <a:bodyPr/>
          <a:lstStyle/>
          <a:p>
            <a:pPr indent="538163"/>
            <a:r>
              <a:rPr lang="ru-RU" sz="1600" dirty="0" smtClean="0"/>
              <a:t>1. Годовые дозы облучения населения в существующей радиационной обстановке в 30-км зоне СХК ниже минимально значимой величины 10 </a:t>
            </a:r>
            <a:r>
              <a:rPr lang="ru-RU" sz="1600" dirty="0" err="1" smtClean="0"/>
              <a:t>мкЗв</a:t>
            </a:r>
            <a:r>
              <a:rPr lang="ru-RU" sz="1600" dirty="0" smtClean="0"/>
              <a:t>.</a:t>
            </a:r>
          </a:p>
          <a:p>
            <a:pPr indent="538163"/>
            <a:r>
              <a:rPr lang="ru-RU" sz="1600" dirty="0" smtClean="0"/>
              <a:t>2. Содержание радионуклидов </a:t>
            </a:r>
            <a:r>
              <a:rPr lang="ru-RU" sz="1600" baseline="30000" dirty="0" smtClean="0"/>
              <a:t>134+137</a:t>
            </a:r>
            <a:r>
              <a:rPr lang="en-US" sz="1600" dirty="0" smtClean="0"/>
              <a:t>Cs</a:t>
            </a:r>
            <a:r>
              <a:rPr lang="ru-RU" sz="1600" dirty="0" smtClean="0"/>
              <a:t> и </a:t>
            </a:r>
            <a:r>
              <a:rPr lang="ru-RU" sz="1600" baseline="30000" dirty="0" smtClean="0"/>
              <a:t>90</a:t>
            </a:r>
            <a:r>
              <a:rPr lang="en-US" sz="1600" dirty="0" err="1" smtClean="0"/>
              <a:t>Sr</a:t>
            </a:r>
            <a:r>
              <a:rPr lang="ru-RU" sz="1600" dirty="0" smtClean="0"/>
              <a:t> в продукции сельскохозяйственного производства в 30-км зоне СХК, поступающих по корневому пути, при аварийных ситуациях на предприятиях ОДЭК полностью удовлетворяет нормативам </a:t>
            </a:r>
            <a:r>
              <a:rPr lang="ru-RU" sz="1600" dirty="0" err="1" smtClean="0"/>
              <a:t>СанПиН</a:t>
            </a:r>
            <a:r>
              <a:rPr lang="ru-RU" sz="1600" dirty="0" smtClean="0"/>
              <a:t> с многократным </a:t>
            </a:r>
            <a:r>
              <a:rPr lang="ru-RU" sz="1600" dirty="0" smtClean="0"/>
              <a:t>запасом</a:t>
            </a:r>
          </a:p>
          <a:p>
            <a:pPr indent="538163"/>
            <a:r>
              <a:rPr lang="ru-RU" sz="1600" dirty="0" smtClean="0"/>
              <a:t>3. Дозы облучения </a:t>
            </a:r>
            <a:r>
              <a:rPr lang="ru-RU" sz="1600" dirty="0" smtClean="0"/>
              <a:t>для животных млекопитающих </a:t>
            </a:r>
            <a:r>
              <a:rPr lang="ru-RU" sz="1600" dirty="0" smtClean="0"/>
              <a:t>меньше </a:t>
            </a:r>
            <a:r>
              <a:rPr lang="ru-RU" sz="1600" dirty="0" smtClean="0"/>
              <a:t>допустимого уровня в 40 </a:t>
            </a:r>
            <a:r>
              <a:rPr lang="ru-RU" sz="1600" dirty="0" smtClean="0"/>
              <a:t>раз, </a:t>
            </a:r>
            <a:r>
              <a:rPr lang="ru-RU" sz="1600" dirty="0" smtClean="0"/>
              <a:t>для рыб – </a:t>
            </a:r>
            <a:r>
              <a:rPr lang="ru-RU" sz="1600" dirty="0" smtClean="0"/>
              <a:t> </a:t>
            </a:r>
            <a:r>
              <a:rPr lang="ru-RU" sz="1600" dirty="0" smtClean="0"/>
              <a:t>в 140 </a:t>
            </a:r>
            <a:r>
              <a:rPr lang="ru-RU" sz="1600" dirty="0" smtClean="0"/>
              <a:t>раз, </a:t>
            </a:r>
            <a:r>
              <a:rPr lang="ru-RU" sz="1600" dirty="0" smtClean="0"/>
              <a:t>для водных растений и моллюсков – </a:t>
            </a:r>
            <a:r>
              <a:rPr lang="ru-RU" sz="1600" dirty="0" smtClean="0"/>
              <a:t>примерно </a:t>
            </a:r>
            <a:r>
              <a:rPr lang="ru-RU" sz="1600" dirty="0" smtClean="0"/>
              <a:t>в 10000 раз</a:t>
            </a:r>
            <a:endParaRPr lang="ru-RU" sz="1600" dirty="0" smtClean="0"/>
          </a:p>
          <a:p>
            <a:pPr indent="538163"/>
            <a:r>
              <a:rPr lang="ru-RU" sz="1600" dirty="0" smtClean="0">
                <a:latin typeface="Arial" panose="020B0604020202020204" pitchFamily="34" charset="0"/>
                <a:cs typeface="Arial" panose="020B0604020202020204" pitchFamily="34" charset="0"/>
              </a:rPr>
              <a:t>4. Материалы </a:t>
            </a:r>
            <a:r>
              <a:rPr lang="ru-RU" sz="1600" dirty="0">
                <a:latin typeface="Arial" panose="020B0604020202020204" pitchFamily="34" charset="0"/>
                <a:cs typeface="Arial" panose="020B0604020202020204" pitchFamily="34" charset="0"/>
              </a:rPr>
              <a:t>современного радиоэкологического состояния района размещения ОДЭК </a:t>
            </a:r>
            <a:r>
              <a:rPr lang="ru-RU" sz="1600" dirty="0" smtClean="0">
                <a:latin typeface="Arial" panose="020B0604020202020204" pitchFamily="34" charset="0"/>
                <a:cs typeface="Arial" panose="020B0604020202020204" pitchFamily="34" charset="0"/>
              </a:rPr>
              <a:t>используются</a:t>
            </a:r>
            <a:r>
              <a:rPr lang="ru-RU" sz="1600" dirty="0">
                <a:latin typeface="Arial" panose="020B0604020202020204" pitchFamily="34" charset="0"/>
                <a:cs typeface="Arial" panose="020B0604020202020204" pitchFamily="34" charset="0"/>
              </a:rPr>
              <a:t>, для обоснования радиоэкологической безопасности в 30-ти км зоне АО «СХК» на общественных слушаниях и информационного обеспечения органов управления Томской области. </a:t>
            </a:r>
          </a:p>
          <a:p>
            <a:pPr indent="538163"/>
            <a:r>
              <a:rPr lang="ru-RU" altLang="ru-RU" sz="1600" dirty="0" smtClean="0">
                <a:latin typeface="Arial" panose="020B0604020202020204" pitchFamily="34" charset="0"/>
                <a:cs typeface="Arial" panose="020B0604020202020204" pitchFamily="34" charset="0"/>
              </a:rPr>
              <a:t>5. Данные из Атласа применяются </a:t>
            </a:r>
            <a:r>
              <a:rPr lang="ru-RU" altLang="ru-RU" sz="1600" dirty="0">
                <a:latin typeface="Arial" panose="020B0604020202020204" pitchFamily="34" charset="0"/>
                <a:cs typeface="Arial" panose="020B0604020202020204" pitchFamily="34" charset="0"/>
              </a:rPr>
              <a:t>при прогнозных оценках воздействия на население и окружающую среду </a:t>
            </a:r>
            <a:r>
              <a:rPr lang="ru-RU" altLang="ru-RU" sz="1600" dirty="0" smtClean="0">
                <a:latin typeface="Arial" panose="020B0604020202020204" pitchFamily="34" charset="0"/>
                <a:cs typeface="Arial" panose="020B0604020202020204" pitchFamily="34" charset="0"/>
              </a:rPr>
              <a:t>от выбросов </a:t>
            </a:r>
            <a:r>
              <a:rPr lang="ru-RU" altLang="ru-RU" sz="1600" dirty="0">
                <a:latin typeface="Arial" panose="020B0604020202020204" pitchFamily="34" charset="0"/>
                <a:cs typeface="Arial" panose="020B0604020202020204" pitchFamily="34" charset="0"/>
              </a:rPr>
              <a:t>на </a:t>
            </a:r>
            <a:r>
              <a:rPr lang="ru-RU" altLang="ru-RU" sz="1600" dirty="0" smtClean="0">
                <a:latin typeface="Arial" panose="020B0604020202020204" pitchFamily="34" charset="0"/>
                <a:cs typeface="Arial" panose="020B0604020202020204" pitchFamily="34" charset="0"/>
              </a:rPr>
              <a:t>предприятиях ОДЭК</a:t>
            </a:r>
            <a:r>
              <a:rPr lang="ru-RU" altLang="ru-RU" sz="1600" dirty="0">
                <a:latin typeface="Arial" panose="020B0604020202020204" pitchFamily="34" charset="0"/>
                <a:cs typeface="Arial" panose="020B0604020202020204" pitchFamily="34" charset="0"/>
              </a:rPr>
              <a:t>, поскольку позволяют учитывать в расчетах историческое наследие деятельности АО «СХК».</a:t>
            </a:r>
          </a:p>
          <a:p>
            <a:pPr indent="538163"/>
            <a:endParaRPr lang="ru-RU" sz="1400" dirty="0"/>
          </a:p>
        </p:txBody>
      </p:sp>
    </p:spTree>
    <p:extLst>
      <p:ext uri="{BB962C8B-B14F-4D97-AF65-F5344CB8AC3E}">
        <p14:creationId xmlns:p14="http://schemas.microsoft.com/office/powerpoint/2010/main" xmlns="" val="589624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p:txBody>
          <a:bodyPr/>
          <a:lstStyle/>
          <a:p>
            <a:r>
              <a:rPr lang="ru-RU" dirty="0"/>
              <a:t>Спасибо</a:t>
            </a:r>
          </a:p>
          <a:p>
            <a:r>
              <a:rPr lang="ru-RU" dirty="0"/>
              <a:t>за внимание</a:t>
            </a:r>
          </a:p>
        </p:txBody>
      </p:sp>
      <p:sp>
        <p:nvSpPr>
          <p:cNvPr id="4" name="Текст 3"/>
          <p:cNvSpPr>
            <a:spLocks noGrp="1"/>
          </p:cNvSpPr>
          <p:nvPr>
            <p:ph type="body" sz="quarter" idx="13"/>
          </p:nvPr>
        </p:nvSpPr>
        <p:spPr/>
        <p:txBody>
          <a:bodyPr/>
          <a:lstStyle/>
          <a:p>
            <a:r>
              <a:rPr lang="ru-RU" dirty="0">
                <a:latin typeface="Arial" charset="0"/>
                <a:ea typeface="Arial" charset="0"/>
                <a:cs typeface="Arial" charset="0"/>
              </a:rPr>
              <a:t>E-mail: </a:t>
            </a:r>
            <a:r>
              <a:rPr lang="en-US" dirty="0" err="1">
                <a:latin typeface="Arial" charset="0"/>
                <a:ea typeface="Arial" charset="0"/>
                <a:cs typeface="Arial" charset="0"/>
              </a:rPr>
              <a:t>sev</a:t>
            </a:r>
            <a:r>
              <a:rPr lang="ru-RU" dirty="0">
                <a:latin typeface="Arial" charset="0"/>
                <a:ea typeface="Arial" charset="0"/>
                <a:cs typeface="Arial" charset="0"/>
              </a:rPr>
              <a:t>@</a:t>
            </a:r>
            <a:r>
              <a:rPr lang="en-US" dirty="0">
                <a:latin typeface="Arial" charset="0"/>
                <a:ea typeface="Arial" charset="0"/>
                <a:cs typeface="Arial" charset="0"/>
              </a:rPr>
              <a:t>proryv2020.ru</a:t>
            </a:r>
            <a:endParaRPr lang="ru-RU" dirty="0">
              <a:latin typeface="Arial" charset="0"/>
              <a:ea typeface="Arial" charset="0"/>
              <a:cs typeface="Arial" charset="0"/>
            </a:endParaRPr>
          </a:p>
          <a:p>
            <a:r>
              <a:rPr lang="en-US" dirty="0">
                <a:latin typeface="Arial" charset="0"/>
                <a:ea typeface="Arial" charset="0"/>
                <a:cs typeface="Arial" charset="0"/>
              </a:rPr>
              <a:t>www. proryv2020.ru</a:t>
            </a:r>
            <a:endParaRPr lang="ru-RU" dirty="0">
              <a:latin typeface="Arial" charset="0"/>
              <a:ea typeface="Arial" charset="0"/>
              <a:cs typeface="Arial" charset="0"/>
            </a:endParaRPr>
          </a:p>
        </p:txBody>
      </p:sp>
      <p:sp>
        <p:nvSpPr>
          <p:cNvPr id="5" name="Текст 4"/>
          <p:cNvSpPr>
            <a:spLocks noGrp="1"/>
          </p:cNvSpPr>
          <p:nvPr>
            <p:ph type="body" sz="quarter" idx="14"/>
          </p:nvPr>
        </p:nvSpPr>
        <p:spPr>
          <a:xfrm>
            <a:off x="539749" y="2967491"/>
            <a:ext cx="4860925" cy="227920"/>
          </a:xfrm>
        </p:spPr>
        <p:txBody>
          <a:bodyPr/>
          <a:lstStyle/>
          <a:p>
            <a:r>
              <a:rPr lang="ru-RU" dirty="0"/>
              <a:t>Спирин Евгений Викторович</a:t>
            </a:r>
          </a:p>
        </p:txBody>
      </p:sp>
      <p:sp>
        <p:nvSpPr>
          <p:cNvPr id="6" name="Текст 5"/>
          <p:cNvSpPr>
            <a:spLocks noGrp="1"/>
          </p:cNvSpPr>
          <p:nvPr>
            <p:ph type="body" sz="quarter" idx="15"/>
          </p:nvPr>
        </p:nvSpPr>
        <p:spPr>
          <a:xfrm>
            <a:off x="539749" y="3138714"/>
            <a:ext cx="4860925" cy="227920"/>
          </a:xfrm>
        </p:spPr>
        <p:txBody>
          <a:bodyPr/>
          <a:lstStyle/>
          <a:p>
            <a:r>
              <a:rPr lang="ru-RU" dirty="0"/>
              <a:t>Главный научный сотрудник отдела Главного радиоэколога ПН «Прорыв»</a:t>
            </a:r>
          </a:p>
        </p:txBody>
      </p:sp>
    </p:spTree>
    <p:extLst>
      <p:ext uri="{BB962C8B-B14F-4D97-AF65-F5344CB8AC3E}">
        <p14:creationId xmlns:p14="http://schemas.microsoft.com/office/powerpoint/2010/main" xmlns="" val="26404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xmlns="" id="{E0C819B2-14FA-4177-AAFA-E5D14C5C050B}"/>
              </a:ext>
            </a:extLst>
          </p:cNvPr>
          <p:cNvSpPr>
            <a:spLocks noGrp="1"/>
          </p:cNvSpPr>
          <p:nvPr>
            <p:ph type="title"/>
          </p:nvPr>
        </p:nvSpPr>
        <p:spPr>
          <a:xfrm>
            <a:off x="480543" y="112381"/>
            <a:ext cx="7262253" cy="330200"/>
          </a:xfrm>
        </p:spPr>
        <p:txBody>
          <a:bodyPr/>
          <a:lstStyle/>
          <a:p>
            <a:r>
              <a:rPr lang="ru-RU" sz="2000" dirty="0"/>
              <a:t>Исследование распределения радионуклидов в объектах окружающей среды в 30-км зоне АО «СХК»</a:t>
            </a:r>
          </a:p>
        </p:txBody>
      </p:sp>
      <p:sp>
        <p:nvSpPr>
          <p:cNvPr id="6" name="TextBox 5"/>
          <p:cNvSpPr txBox="1"/>
          <p:nvPr/>
        </p:nvSpPr>
        <p:spPr>
          <a:xfrm>
            <a:off x="250521" y="1349505"/>
            <a:ext cx="2780778" cy="1569660"/>
          </a:xfrm>
          <a:prstGeom prst="rect">
            <a:avLst/>
          </a:prstGeom>
          <a:noFill/>
        </p:spPr>
        <p:txBody>
          <a:bodyPr wrap="square" rtlCol="0">
            <a:spAutoFit/>
          </a:bodyPr>
          <a:lstStyle/>
          <a:p>
            <a:r>
              <a:rPr lang="ru-RU" sz="1600" b="1" dirty="0"/>
              <a:t>Расположение точек отбора </a:t>
            </a:r>
            <a:r>
              <a:rPr lang="ru-RU" sz="1600" b="1" dirty="0" smtClean="0"/>
              <a:t>проб почвы, луговой и лесной растительности и гидробионтов (вода, донные отложения, моллюски,</a:t>
            </a:r>
          </a:p>
          <a:p>
            <a:r>
              <a:rPr lang="ru-RU" sz="1600" b="1" dirty="0" smtClean="0"/>
              <a:t>водная растительность</a:t>
            </a:r>
            <a:endParaRPr lang="ru-RU" sz="1600" b="1" dirty="0"/>
          </a:p>
        </p:txBody>
      </p:sp>
      <p:pic>
        <p:nvPicPr>
          <p:cNvPr id="12" name="Рисунок 1" descr="E:\РАБОТА_2017\ТОМСК Прорыв\Для отчета Вове\1.jpg"/>
          <p:cNvPicPr>
            <a:picLocks noChangeAspect="1" noChangeArrowheads="1"/>
          </p:cNvPicPr>
          <p:nvPr/>
        </p:nvPicPr>
        <p:blipFill>
          <a:blip r:embed="rId2" cstate="print"/>
          <a:srcRect l="21632" r="6161"/>
          <a:stretch>
            <a:fillRect/>
          </a:stretch>
        </p:blipFill>
        <p:spPr bwMode="auto">
          <a:xfrm>
            <a:off x="3133595" y="769330"/>
            <a:ext cx="5057772" cy="398012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5FE048F5-0C66-43DE-9D3A-0B13E7F2FED5}"/>
              </a:ext>
            </a:extLst>
          </p:cNvPr>
          <p:cNvSpPr>
            <a:spLocks noGrp="1"/>
          </p:cNvSpPr>
          <p:nvPr>
            <p:ph type="title"/>
          </p:nvPr>
        </p:nvSpPr>
        <p:spPr>
          <a:xfrm>
            <a:off x="539750" y="155515"/>
            <a:ext cx="6561138" cy="330200"/>
          </a:xfrm>
        </p:spPr>
        <p:txBody>
          <a:bodyPr/>
          <a:lstStyle/>
          <a:p>
            <a:r>
              <a:rPr lang="ru-RU" sz="2000" dirty="0"/>
              <a:t>«Атлас радиоэкологической обстановки в 30-ти км зоне АО «СХК»</a:t>
            </a:r>
          </a:p>
        </p:txBody>
      </p:sp>
      <p:sp>
        <p:nvSpPr>
          <p:cNvPr id="6" name="Объект 2">
            <a:extLst>
              <a:ext uri="{FF2B5EF4-FFF2-40B4-BE49-F238E27FC236}">
                <a16:creationId xmlns:a16="http://schemas.microsoft.com/office/drawing/2014/main" xmlns="" id="{F6EFE9A5-C1FE-425A-BFB4-0505DD00041B}"/>
              </a:ext>
            </a:extLst>
          </p:cNvPr>
          <p:cNvSpPr txBox="1">
            <a:spLocks/>
          </p:cNvSpPr>
          <p:nvPr/>
        </p:nvSpPr>
        <p:spPr>
          <a:xfrm>
            <a:off x="250825" y="717669"/>
            <a:ext cx="8642350" cy="421138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ru-RU" sz="1700" dirty="0">
                <a:solidFill>
                  <a:srgbClr val="000000"/>
                </a:solidFill>
              </a:rPr>
              <a:t>В 2018 году закончена подготовка «Атласа радиоэкологической обстановки в 30-ти км зоне АО «СХК».</a:t>
            </a:r>
          </a:p>
          <a:p>
            <a:pPr marL="0" indent="0">
              <a:buFont typeface="Arial"/>
              <a:buNone/>
            </a:pPr>
            <a:r>
              <a:rPr lang="ru-RU" sz="1700" dirty="0">
                <a:solidFill>
                  <a:srgbClr val="000000"/>
                </a:solidFill>
              </a:rPr>
              <a:t>В создании Атласа принимали участие:</a:t>
            </a:r>
          </a:p>
          <a:p>
            <a:r>
              <a:rPr lang="ru-RU" sz="1700" dirty="0"/>
              <a:t>Частное учреждение Государственной корпорации по атомной энергии «Росатом» «Инновационно-технологический центр проекта «ПРОРЫВ»;</a:t>
            </a:r>
          </a:p>
          <a:p>
            <a:r>
              <a:rPr lang="ru-RU" sz="1700" dirty="0"/>
              <a:t>Акционерное общество «Сибирский химический комбинат»;</a:t>
            </a:r>
          </a:p>
          <a:p>
            <a:r>
              <a:rPr lang="ru-RU" sz="1700" dirty="0"/>
              <a:t>ФЕДЕРАЛЬНОЕ ГОСУДАРСТВЕННОЕ БЮДЖЕТНОЕ НАУЧНОЕ УЧРЕЖДЕНИЕ «ВСЕРОССИЙСКИЙ НАУЧНО-ИССЛЕДОВАТЕЛЬСКИЙ ИНСТИТУТ РАДИОЛОГИИИ И АГРОЭКОЛОГИИ»;</a:t>
            </a:r>
          </a:p>
          <a:p>
            <a:r>
              <a:rPr lang="ru-RU" sz="1700" dirty="0"/>
              <a:t>ФЕДЕРАЛЬНОЕ БЮДЖЕТНОЕ УЧРЕЖДЕНИЕ «ВСЕРОССИЙСКИЙ НАУЧНО-ИССЛЕДОВАТЕЛЬСКИЙ ИНСТИТУТ ЛЕСОВОДСТВА И МЕХАНИЗАЦИИ ЛЕСНОГО ХОЗЯЙСТВА»;</a:t>
            </a:r>
          </a:p>
          <a:p>
            <a:r>
              <a:rPr lang="ru-RU" sz="1700" dirty="0"/>
              <a:t>ФЕДЕРАЛЬНОЕ ГОСУДАРСТВЕННОЕ БЮДЖЕТНОЕ УЧРЕЖДЕНИЕ «Станция агрохимической службы «ТОМСКАЯ».</a:t>
            </a:r>
          </a:p>
        </p:txBody>
      </p:sp>
    </p:spTree>
    <p:extLst>
      <p:ext uri="{BB962C8B-B14F-4D97-AF65-F5344CB8AC3E}">
        <p14:creationId xmlns:p14="http://schemas.microsoft.com/office/powerpoint/2010/main" xmlns="" val="281515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D28DCDC-2B21-4AD8-9AD1-BC703CA5B46F}"/>
              </a:ext>
            </a:extLst>
          </p:cNvPr>
          <p:cNvSpPr>
            <a:spLocks noGrp="1"/>
          </p:cNvSpPr>
          <p:nvPr>
            <p:ph type="title"/>
          </p:nvPr>
        </p:nvSpPr>
        <p:spPr>
          <a:xfrm>
            <a:off x="539750" y="214083"/>
            <a:ext cx="6561138" cy="330200"/>
          </a:xfrm>
        </p:spPr>
        <p:txBody>
          <a:bodyPr/>
          <a:lstStyle/>
          <a:p>
            <a:r>
              <a:rPr lang="ru-RU" sz="2000" dirty="0"/>
              <a:t>«Атлас радиоэкологической обстановки в 30-ти км зоне АО «СХК» </a:t>
            </a:r>
            <a:r>
              <a:rPr lang="ru-RU" sz="2000" b="0" dirty="0"/>
              <a:t>(Обзорный раздел)</a:t>
            </a:r>
          </a:p>
        </p:txBody>
      </p:sp>
      <p:pic>
        <p:nvPicPr>
          <p:cNvPr id="4" name="Рисунок 3">
            <a:extLst>
              <a:ext uri="{FF2B5EF4-FFF2-40B4-BE49-F238E27FC236}">
                <a16:creationId xmlns:a16="http://schemas.microsoft.com/office/drawing/2014/main" xmlns="" id="{ECBD3CA8-59B7-45F9-8BE7-0A4A90DA815A}"/>
              </a:ext>
            </a:extLst>
          </p:cNvPr>
          <p:cNvPicPr>
            <a:picLocks noChangeAspect="1"/>
          </p:cNvPicPr>
          <p:nvPr/>
        </p:nvPicPr>
        <p:blipFill>
          <a:blip r:embed="rId2"/>
          <a:stretch>
            <a:fillRect/>
          </a:stretch>
        </p:blipFill>
        <p:spPr>
          <a:xfrm>
            <a:off x="502589" y="850127"/>
            <a:ext cx="2301914" cy="3229263"/>
          </a:xfrm>
          <a:prstGeom prst="rect">
            <a:avLst/>
          </a:prstGeom>
        </p:spPr>
      </p:pic>
      <p:pic>
        <p:nvPicPr>
          <p:cNvPr id="5" name="Рисунок 4">
            <a:extLst>
              <a:ext uri="{FF2B5EF4-FFF2-40B4-BE49-F238E27FC236}">
                <a16:creationId xmlns:a16="http://schemas.microsoft.com/office/drawing/2014/main" xmlns="" id="{E446F7E1-EF08-401D-A761-623550ABED83}"/>
              </a:ext>
            </a:extLst>
          </p:cNvPr>
          <p:cNvPicPr>
            <a:picLocks noChangeAspect="1"/>
          </p:cNvPicPr>
          <p:nvPr/>
        </p:nvPicPr>
        <p:blipFill>
          <a:blip r:embed="rId3"/>
          <a:stretch>
            <a:fillRect/>
          </a:stretch>
        </p:blipFill>
        <p:spPr>
          <a:xfrm>
            <a:off x="6231811" y="868664"/>
            <a:ext cx="2301914" cy="3224366"/>
          </a:xfrm>
          <a:prstGeom prst="rect">
            <a:avLst/>
          </a:prstGeom>
        </p:spPr>
      </p:pic>
      <p:pic>
        <p:nvPicPr>
          <p:cNvPr id="6" name="Picture 2">
            <a:extLst>
              <a:ext uri="{FF2B5EF4-FFF2-40B4-BE49-F238E27FC236}">
                <a16:creationId xmlns:a16="http://schemas.microsoft.com/office/drawing/2014/main" xmlns="" id="{278CE379-1FF6-47CB-A2E3-70CEE992F75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98247" y="841376"/>
            <a:ext cx="2725153" cy="1919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Рисунок 6">
            <a:extLst>
              <a:ext uri="{FF2B5EF4-FFF2-40B4-BE49-F238E27FC236}">
                <a16:creationId xmlns:a16="http://schemas.microsoft.com/office/drawing/2014/main" xmlns="" id="{819F23EC-5C40-40C4-81C3-2FB630B79BDB}"/>
              </a:ext>
            </a:extLst>
          </p:cNvPr>
          <p:cNvPicPr>
            <a:picLocks noChangeAspect="1"/>
          </p:cNvPicPr>
          <p:nvPr/>
        </p:nvPicPr>
        <p:blipFill>
          <a:blip r:embed="rId5"/>
          <a:stretch>
            <a:fillRect/>
          </a:stretch>
        </p:blipFill>
        <p:spPr>
          <a:xfrm>
            <a:off x="3179942" y="2892417"/>
            <a:ext cx="2743459" cy="1931976"/>
          </a:xfrm>
          <a:prstGeom prst="rect">
            <a:avLst/>
          </a:prstGeom>
        </p:spPr>
      </p:pic>
      <p:sp>
        <p:nvSpPr>
          <p:cNvPr id="8" name="TextBox 7">
            <a:extLst>
              <a:ext uri="{FF2B5EF4-FFF2-40B4-BE49-F238E27FC236}">
                <a16:creationId xmlns:a16="http://schemas.microsoft.com/office/drawing/2014/main" xmlns="" id="{810531CB-BF78-4BC9-88BD-21822BCF7F20}"/>
              </a:ext>
            </a:extLst>
          </p:cNvPr>
          <p:cNvSpPr txBox="1"/>
          <p:nvPr/>
        </p:nvSpPr>
        <p:spPr>
          <a:xfrm>
            <a:off x="510199" y="4207678"/>
            <a:ext cx="2453521" cy="715965"/>
          </a:xfrm>
          <a:prstGeom prst="rect">
            <a:avLst/>
          </a:prstGeom>
          <a:noFill/>
        </p:spPr>
        <p:txBody>
          <a:bodyPr wrap="square" rtlCol="0">
            <a:spAutoFit/>
          </a:bodyPr>
          <a:lstStyle/>
          <a:p>
            <a:pPr defTabSz="686440"/>
            <a:r>
              <a:rPr lang="ru-RU" sz="1351" dirty="0">
                <a:solidFill>
                  <a:srgbClr val="414142"/>
                </a:solidFill>
                <a:latin typeface="Arial"/>
                <a:cs typeface="Arial"/>
              </a:rPr>
              <a:t>В разделе приведена информация о истории развития АО «СХК»</a:t>
            </a:r>
          </a:p>
        </p:txBody>
      </p:sp>
      <p:sp>
        <p:nvSpPr>
          <p:cNvPr id="9" name="TextBox 8">
            <a:extLst>
              <a:ext uri="{FF2B5EF4-FFF2-40B4-BE49-F238E27FC236}">
                <a16:creationId xmlns:a16="http://schemas.microsoft.com/office/drawing/2014/main" xmlns="" id="{D6746942-CAD0-4FBC-B1AF-6EB70382A8BF}"/>
              </a:ext>
            </a:extLst>
          </p:cNvPr>
          <p:cNvSpPr txBox="1"/>
          <p:nvPr/>
        </p:nvSpPr>
        <p:spPr>
          <a:xfrm>
            <a:off x="6031511" y="4190103"/>
            <a:ext cx="2668351" cy="831510"/>
          </a:xfrm>
          <a:prstGeom prst="rect">
            <a:avLst/>
          </a:prstGeom>
          <a:noFill/>
        </p:spPr>
        <p:txBody>
          <a:bodyPr wrap="square" rtlCol="0">
            <a:spAutoFit/>
          </a:bodyPr>
          <a:lstStyle/>
          <a:p>
            <a:pPr defTabSz="686440"/>
            <a:r>
              <a:rPr lang="ru-RU" sz="1201" dirty="0">
                <a:solidFill>
                  <a:srgbClr val="414142"/>
                </a:solidFill>
                <a:latin typeface="Arial"/>
                <a:cs typeface="Arial"/>
              </a:rPr>
              <a:t>В обзорном разделе приведены карты отражающие расположение 30-ти км зоны АО СХК, рельефа, гидрографии и др.</a:t>
            </a:r>
          </a:p>
        </p:txBody>
      </p:sp>
    </p:spTree>
    <p:extLst>
      <p:ext uri="{BB962C8B-B14F-4D97-AF65-F5344CB8AC3E}">
        <p14:creationId xmlns:p14="http://schemas.microsoft.com/office/powerpoint/2010/main" xmlns="" val="135729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7EEDABD-C763-4EE3-931F-155CD0902CC8}"/>
              </a:ext>
            </a:extLst>
          </p:cNvPr>
          <p:cNvSpPr>
            <a:spLocks noGrp="1"/>
          </p:cNvSpPr>
          <p:nvPr>
            <p:ph type="title"/>
          </p:nvPr>
        </p:nvSpPr>
        <p:spPr>
          <a:xfrm>
            <a:off x="539750" y="239258"/>
            <a:ext cx="6561138" cy="330200"/>
          </a:xfrm>
        </p:spPr>
        <p:txBody>
          <a:bodyPr/>
          <a:lstStyle/>
          <a:p>
            <a:r>
              <a:rPr lang="ru-RU" sz="2000" dirty="0"/>
              <a:t>«Атлас радиоэкологической обстановки в 30-ти км зоне АО «СХК» </a:t>
            </a:r>
            <a:r>
              <a:rPr lang="ru-RU" sz="2000" b="0" dirty="0"/>
              <a:t>(Сельскохозяйственные земли</a:t>
            </a:r>
            <a:r>
              <a:rPr lang="ru-RU" b="0" dirty="0"/>
              <a:t>)</a:t>
            </a:r>
          </a:p>
        </p:txBody>
      </p:sp>
      <p:pic>
        <p:nvPicPr>
          <p:cNvPr id="4" name="Рисунок 3">
            <a:extLst>
              <a:ext uri="{FF2B5EF4-FFF2-40B4-BE49-F238E27FC236}">
                <a16:creationId xmlns:a16="http://schemas.microsoft.com/office/drawing/2014/main" xmlns="" id="{40571548-5497-4325-B5AA-B6AE60FF3E22}"/>
              </a:ext>
            </a:extLst>
          </p:cNvPr>
          <p:cNvPicPr>
            <a:picLocks noChangeAspect="1"/>
          </p:cNvPicPr>
          <p:nvPr/>
        </p:nvPicPr>
        <p:blipFill>
          <a:blip r:embed="rId2"/>
          <a:stretch>
            <a:fillRect/>
          </a:stretch>
        </p:blipFill>
        <p:spPr>
          <a:xfrm>
            <a:off x="296091" y="844339"/>
            <a:ext cx="4237775" cy="3002770"/>
          </a:xfrm>
          <a:prstGeom prst="rect">
            <a:avLst/>
          </a:prstGeom>
        </p:spPr>
      </p:pic>
      <p:pic>
        <p:nvPicPr>
          <p:cNvPr id="5" name="Рисунок 4">
            <a:extLst>
              <a:ext uri="{FF2B5EF4-FFF2-40B4-BE49-F238E27FC236}">
                <a16:creationId xmlns:a16="http://schemas.microsoft.com/office/drawing/2014/main" xmlns="" id="{6B67E724-F5AC-41FA-A146-022DDDCFC40B}"/>
              </a:ext>
            </a:extLst>
          </p:cNvPr>
          <p:cNvPicPr>
            <a:picLocks noChangeAspect="1"/>
          </p:cNvPicPr>
          <p:nvPr/>
        </p:nvPicPr>
        <p:blipFill>
          <a:blip r:embed="rId3"/>
          <a:stretch>
            <a:fillRect/>
          </a:stretch>
        </p:blipFill>
        <p:spPr>
          <a:xfrm>
            <a:off x="4610135" y="844338"/>
            <a:ext cx="4258578" cy="3002769"/>
          </a:xfrm>
          <a:prstGeom prst="rect">
            <a:avLst/>
          </a:prstGeom>
        </p:spPr>
      </p:pic>
      <p:sp>
        <p:nvSpPr>
          <p:cNvPr id="6" name="TextBox 5">
            <a:extLst>
              <a:ext uri="{FF2B5EF4-FFF2-40B4-BE49-F238E27FC236}">
                <a16:creationId xmlns:a16="http://schemas.microsoft.com/office/drawing/2014/main" xmlns="" id="{A104ACB4-905F-44DD-A43F-44B654D7CED2}"/>
              </a:ext>
            </a:extLst>
          </p:cNvPr>
          <p:cNvSpPr txBox="1"/>
          <p:nvPr/>
        </p:nvSpPr>
        <p:spPr>
          <a:xfrm>
            <a:off x="175226" y="3869038"/>
            <a:ext cx="8717280" cy="1131720"/>
          </a:xfrm>
          <a:prstGeom prst="rect">
            <a:avLst/>
          </a:prstGeom>
          <a:noFill/>
        </p:spPr>
        <p:txBody>
          <a:bodyPr wrap="square" rtlCol="0">
            <a:spAutoFit/>
          </a:bodyPr>
          <a:lstStyle/>
          <a:p>
            <a:pPr defTabSz="686440"/>
            <a:r>
              <a:rPr lang="ru-RU" sz="1351" dirty="0">
                <a:solidFill>
                  <a:srgbClr val="414142"/>
                </a:solidFill>
                <a:latin typeface="Arial"/>
                <a:cs typeface="Arial"/>
              </a:rPr>
              <a:t>В разделе представлена детальная информация о сельскохозяйственных предприятиях расположенных в 30-ти км зоне АО «СХК». Важность данного раздела обусловлена тем, что производимые в данных предприятиях продукты питания, поставляются для питания жителем г. Северска и г Томска.</a:t>
            </a:r>
          </a:p>
          <a:p>
            <a:pPr defTabSz="686440"/>
            <a:endParaRPr lang="ru-RU" sz="1351" dirty="0">
              <a:solidFill>
                <a:srgbClr val="414142"/>
              </a:solidFill>
              <a:latin typeface="Arial"/>
              <a:cs typeface="Arial"/>
            </a:endParaRPr>
          </a:p>
          <a:p>
            <a:pPr defTabSz="686440"/>
            <a:r>
              <a:rPr lang="ru-RU" sz="1351" dirty="0">
                <a:solidFill>
                  <a:srgbClr val="414142"/>
                </a:solidFill>
                <a:latin typeface="Arial"/>
                <a:cs typeface="Arial"/>
              </a:rPr>
              <a:t> На картах приведена детальная информация по каждому хозяйству.</a:t>
            </a:r>
          </a:p>
        </p:txBody>
      </p:sp>
    </p:spTree>
    <p:extLst>
      <p:ext uri="{BB962C8B-B14F-4D97-AF65-F5344CB8AC3E}">
        <p14:creationId xmlns:p14="http://schemas.microsoft.com/office/powerpoint/2010/main" xmlns="" val="2326274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76915" y="0"/>
            <a:ext cx="7730080" cy="330200"/>
          </a:xfrm>
        </p:spPr>
        <p:txBody>
          <a:bodyPr/>
          <a:lstStyle/>
          <a:p>
            <a:r>
              <a:rPr lang="ru-RU" sz="1800" dirty="0"/>
              <a:t>«Атлас радиоэкологической обстановки в 30-ти км зоне АО «СХК» </a:t>
            </a:r>
            <a:r>
              <a:rPr lang="ru-RU" sz="1800" b="0" dirty="0"/>
              <a:t>(Содержание радионуклидов в наземных и водных экосистемах)</a:t>
            </a:r>
            <a:endParaRPr lang="ru-RU" altLang="ru-RU" sz="1800" b="0" dirty="0"/>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128"/>
          <a:stretch/>
        </p:blipFill>
        <p:spPr bwMode="auto">
          <a:xfrm>
            <a:off x="1327520" y="605978"/>
            <a:ext cx="2937043" cy="20272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3861"/>
          <a:stretch/>
        </p:blipFill>
        <p:spPr bwMode="auto">
          <a:xfrm>
            <a:off x="1314993" y="2724410"/>
            <a:ext cx="2937043" cy="19740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60960" y="4637673"/>
            <a:ext cx="8604851" cy="461921"/>
          </a:xfrm>
          <a:prstGeom prst="rect">
            <a:avLst/>
          </a:prstGeom>
        </p:spPr>
        <p:txBody>
          <a:bodyPr wrap="square">
            <a:spAutoFit/>
          </a:bodyPr>
          <a:lstStyle/>
          <a:p>
            <a:pPr defTabSz="686440"/>
            <a:r>
              <a:rPr lang="ru-RU" sz="1201" dirty="0">
                <a:solidFill>
                  <a:srgbClr val="000000"/>
                </a:solidFill>
                <a:latin typeface="Arial"/>
                <a:cs typeface="Arial"/>
              </a:rPr>
              <a:t>В разделе и на картах, отражена информация о содержании радионуклидов в почве, растительности, поверхностных водах и донных отложениях 30-ти км зоны АО «СХК»</a:t>
            </a:r>
          </a:p>
        </p:txBody>
      </p:sp>
      <p:pic>
        <p:nvPicPr>
          <p:cNvPr id="3" name="Рисунок 2">
            <a:extLst>
              <a:ext uri="{FF2B5EF4-FFF2-40B4-BE49-F238E27FC236}">
                <a16:creationId xmlns:a16="http://schemas.microsoft.com/office/drawing/2014/main" xmlns="" id="{70399E4F-36CD-4762-BB1B-87BFDE5268CC}"/>
              </a:ext>
            </a:extLst>
          </p:cNvPr>
          <p:cNvPicPr>
            <a:picLocks noChangeAspect="1"/>
          </p:cNvPicPr>
          <p:nvPr/>
        </p:nvPicPr>
        <p:blipFill rotWithShape="1">
          <a:blip r:embed="rId4"/>
          <a:srcRect/>
          <a:stretch/>
        </p:blipFill>
        <p:spPr>
          <a:xfrm>
            <a:off x="4691242" y="598962"/>
            <a:ext cx="2877100" cy="2029225"/>
          </a:xfrm>
          <a:prstGeom prst="rect">
            <a:avLst/>
          </a:prstGeom>
        </p:spPr>
      </p:pic>
      <p:pic>
        <p:nvPicPr>
          <p:cNvPr id="5" name="Рисунок 4">
            <a:extLst>
              <a:ext uri="{FF2B5EF4-FFF2-40B4-BE49-F238E27FC236}">
                <a16:creationId xmlns:a16="http://schemas.microsoft.com/office/drawing/2014/main" xmlns="" id="{159C98EC-4F53-4C42-840F-34DEA94CC4EB}"/>
              </a:ext>
            </a:extLst>
          </p:cNvPr>
          <p:cNvPicPr>
            <a:picLocks noChangeAspect="1"/>
          </p:cNvPicPr>
          <p:nvPr/>
        </p:nvPicPr>
        <p:blipFill>
          <a:blip r:embed="rId5"/>
          <a:stretch>
            <a:fillRect/>
          </a:stretch>
        </p:blipFill>
        <p:spPr>
          <a:xfrm>
            <a:off x="4691242" y="2719262"/>
            <a:ext cx="2877100" cy="2029225"/>
          </a:xfrm>
          <a:prstGeom prst="rect">
            <a:avLst/>
          </a:prstGeom>
        </p:spPr>
      </p:pic>
    </p:spTree>
    <p:extLst>
      <p:ext uri="{BB962C8B-B14F-4D97-AF65-F5344CB8AC3E}">
        <p14:creationId xmlns:p14="http://schemas.microsoft.com/office/powerpoint/2010/main" xmlns="" val="2080959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81D171A-FC91-4721-9EF4-61AF2356CE6A}"/>
              </a:ext>
            </a:extLst>
          </p:cNvPr>
          <p:cNvSpPr>
            <a:spLocks noGrp="1"/>
          </p:cNvSpPr>
          <p:nvPr>
            <p:ph type="title"/>
          </p:nvPr>
        </p:nvSpPr>
        <p:spPr>
          <a:xfrm>
            <a:off x="173990" y="209558"/>
            <a:ext cx="7657972" cy="330200"/>
          </a:xfrm>
        </p:spPr>
        <p:txBody>
          <a:bodyPr/>
          <a:lstStyle/>
          <a:p>
            <a:r>
              <a:rPr lang="ru-RU" dirty="0"/>
              <a:t>«</a:t>
            </a:r>
            <a:r>
              <a:rPr lang="ru-RU" sz="1800" dirty="0"/>
              <a:t>Атлас радиоэкологической обстановки в 30-ти км зоне АО «СХК» </a:t>
            </a:r>
            <a:r>
              <a:rPr lang="ru-RU" sz="1800" b="0" dirty="0"/>
              <a:t>(Содержание тяжелых металлов в наземных и водных экосистемах)</a:t>
            </a:r>
          </a:p>
        </p:txBody>
      </p:sp>
      <p:pic>
        <p:nvPicPr>
          <p:cNvPr id="4" name="Рисунок 3">
            <a:extLst>
              <a:ext uri="{FF2B5EF4-FFF2-40B4-BE49-F238E27FC236}">
                <a16:creationId xmlns:a16="http://schemas.microsoft.com/office/drawing/2014/main" xmlns="" id="{8140DC9C-3166-4935-AED1-45AA5C647269}"/>
              </a:ext>
            </a:extLst>
          </p:cNvPr>
          <p:cNvPicPr>
            <a:picLocks noChangeAspect="1"/>
          </p:cNvPicPr>
          <p:nvPr/>
        </p:nvPicPr>
        <p:blipFill>
          <a:blip r:embed="rId2"/>
          <a:stretch>
            <a:fillRect/>
          </a:stretch>
        </p:blipFill>
        <p:spPr>
          <a:xfrm>
            <a:off x="537963" y="894786"/>
            <a:ext cx="2867087" cy="4018116"/>
          </a:xfrm>
          <a:prstGeom prst="rect">
            <a:avLst/>
          </a:prstGeom>
        </p:spPr>
      </p:pic>
      <p:pic>
        <p:nvPicPr>
          <p:cNvPr id="5" name="Рисунок 4">
            <a:extLst>
              <a:ext uri="{FF2B5EF4-FFF2-40B4-BE49-F238E27FC236}">
                <a16:creationId xmlns:a16="http://schemas.microsoft.com/office/drawing/2014/main" xmlns="" id="{AE758EDD-E1D6-4657-841C-A3846B1F69AA}"/>
              </a:ext>
            </a:extLst>
          </p:cNvPr>
          <p:cNvPicPr>
            <a:picLocks noChangeAspect="1"/>
          </p:cNvPicPr>
          <p:nvPr/>
        </p:nvPicPr>
        <p:blipFill>
          <a:blip r:embed="rId3"/>
          <a:stretch>
            <a:fillRect/>
          </a:stretch>
        </p:blipFill>
        <p:spPr>
          <a:xfrm>
            <a:off x="3757286" y="894786"/>
            <a:ext cx="4144345" cy="2899366"/>
          </a:xfrm>
          <a:prstGeom prst="rect">
            <a:avLst/>
          </a:prstGeom>
        </p:spPr>
      </p:pic>
      <p:sp>
        <p:nvSpPr>
          <p:cNvPr id="6" name="Прямоугольник 5">
            <a:extLst>
              <a:ext uri="{FF2B5EF4-FFF2-40B4-BE49-F238E27FC236}">
                <a16:creationId xmlns:a16="http://schemas.microsoft.com/office/drawing/2014/main" xmlns="" id="{688270FF-0AAC-4177-9F8F-1670CBE1C9FD}"/>
              </a:ext>
            </a:extLst>
          </p:cNvPr>
          <p:cNvSpPr/>
          <p:nvPr/>
        </p:nvSpPr>
        <p:spPr>
          <a:xfrm>
            <a:off x="4044327" y="3952749"/>
            <a:ext cx="3389250" cy="1016304"/>
          </a:xfrm>
          <a:prstGeom prst="rect">
            <a:avLst/>
          </a:prstGeom>
        </p:spPr>
        <p:txBody>
          <a:bodyPr wrap="square">
            <a:spAutoFit/>
          </a:bodyPr>
          <a:lstStyle/>
          <a:p>
            <a:pPr defTabSz="686440"/>
            <a:r>
              <a:rPr lang="ru-RU" sz="1201" dirty="0">
                <a:solidFill>
                  <a:srgbClr val="000000"/>
                </a:solidFill>
                <a:latin typeface="Arial"/>
                <a:cs typeface="Arial"/>
              </a:rPr>
              <a:t>В разделе и на картах, отражена информация о содержании тяжелых металлов в </a:t>
            </a:r>
            <a:r>
              <a:rPr lang="ru-RU" sz="1201" dirty="0">
                <a:solidFill>
                  <a:srgbClr val="414142"/>
                </a:solidFill>
                <a:latin typeface="Arial"/>
                <a:cs typeface="Arial"/>
              </a:rPr>
              <a:t>наземных и водных экосистемах</a:t>
            </a:r>
            <a:r>
              <a:rPr lang="ru-RU" sz="1201" dirty="0">
                <a:solidFill>
                  <a:srgbClr val="000000"/>
                </a:solidFill>
                <a:latin typeface="Arial"/>
                <a:cs typeface="Arial"/>
              </a:rPr>
              <a:t> 30-ти км зоны АО «СХК», по 3-м классам опасности</a:t>
            </a:r>
          </a:p>
        </p:txBody>
      </p:sp>
    </p:spTree>
    <p:extLst>
      <p:ext uri="{BB962C8B-B14F-4D97-AF65-F5344CB8AC3E}">
        <p14:creationId xmlns:p14="http://schemas.microsoft.com/office/powerpoint/2010/main" xmlns="" val="290428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CA46151-9A68-416D-BF7C-FC46F71462F3}"/>
              </a:ext>
            </a:extLst>
          </p:cNvPr>
          <p:cNvSpPr>
            <a:spLocks noGrp="1"/>
          </p:cNvSpPr>
          <p:nvPr>
            <p:ph type="title"/>
          </p:nvPr>
        </p:nvSpPr>
        <p:spPr>
          <a:xfrm>
            <a:off x="185951" y="109207"/>
            <a:ext cx="7683465" cy="330200"/>
          </a:xfrm>
        </p:spPr>
        <p:txBody>
          <a:bodyPr/>
          <a:lstStyle/>
          <a:p>
            <a:r>
              <a:rPr lang="ru-RU" sz="2000" dirty="0"/>
              <a:t>«Атлас радиоэкологической обстановки в 30-ти км зоне АО «СХК» (</a:t>
            </a:r>
            <a:r>
              <a:rPr lang="ru-RU" sz="2000" b="0" dirty="0"/>
              <a:t>Оценка доз облучения населения и биоты</a:t>
            </a:r>
            <a:r>
              <a:rPr lang="ru-RU" sz="2000" dirty="0"/>
              <a:t>)</a:t>
            </a:r>
          </a:p>
        </p:txBody>
      </p:sp>
      <p:pic>
        <p:nvPicPr>
          <p:cNvPr id="4" name="Рисунок 3">
            <a:extLst>
              <a:ext uri="{FF2B5EF4-FFF2-40B4-BE49-F238E27FC236}">
                <a16:creationId xmlns:a16="http://schemas.microsoft.com/office/drawing/2014/main" xmlns="" id="{BB4B10AA-DA8C-4BF0-B44C-48BE57C4D561}"/>
              </a:ext>
            </a:extLst>
          </p:cNvPr>
          <p:cNvPicPr>
            <a:picLocks noChangeAspect="1"/>
          </p:cNvPicPr>
          <p:nvPr/>
        </p:nvPicPr>
        <p:blipFill>
          <a:blip r:embed="rId2"/>
          <a:stretch>
            <a:fillRect/>
          </a:stretch>
        </p:blipFill>
        <p:spPr>
          <a:xfrm>
            <a:off x="505098" y="717285"/>
            <a:ext cx="2560830" cy="3600123"/>
          </a:xfrm>
          <a:prstGeom prst="rect">
            <a:avLst/>
          </a:prstGeom>
        </p:spPr>
      </p:pic>
      <p:pic>
        <p:nvPicPr>
          <p:cNvPr id="5" name="Рисунок 4">
            <a:extLst>
              <a:ext uri="{FF2B5EF4-FFF2-40B4-BE49-F238E27FC236}">
                <a16:creationId xmlns:a16="http://schemas.microsoft.com/office/drawing/2014/main" xmlns="" id="{1E64006B-78A8-49D5-B2B5-CFBFCDD5BC6B}"/>
              </a:ext>
            </a:extLst>
          </p:cNvPr>
          <p:cNvPicPr>
            <a:picLocks noChangeAspect="1"/>
          </p:cNvPicPr>
          <p:nvPr/>
        </p:nvPicPr>
        <p:blipFill>
          <a:blip r:embed="rId3"/>
          <a:stretch>
            <a:fillRect/>
          </a:stretch>
        </p:blipFill>
        <p:spPr>
          <a:xfrm>
            <a:off x="4668614" y="846373"/>
            <a:ext cx="3789354" cy="2667482"/>
          </a:xfrm>
          <a:prstGeom prst="rect">
            <a:avLst/>
          </a:prstGeom>
        </p:spPr>
      </p:pic>
      <p:pic>
        <p:nvPicPr>
          <p:cNvPr id="6" name="Рисунок 5">
            <a:extLst>
              <a:ext uri="{FF2B5EF4-FFF2-40B4-BE49-F238E27FC236}">
                <a16:creationId xmlns:a16="http://schemas.microsoft.com/office/drawing/2014/main" xmlns="" id="{8508DA52-D79A-4624-A303-EE04B4F5F8DB}"/>
              </a:ext>
            </a:extLst>
          </p:cNvPr>
          <p:cNvPicPr>
            <a:picLocks noChangeAspect="1"/>
          </p:cNvPicPr>
          <p:nvPr/>
        </p:nvPicPr>
        <p:blipFill>
          <a:blip r:embed="rId4"/>
          <a:stretch>
            <a:fillRect/>
          </a:stretch>
        </p:blipFill>
        <p:spPr>
          <a:xfrm>
            <a:off x="2486846" y="2229394"/>
            <a:ext cx="3153884" cy="2201584"/>
          </a:xfrm>
          <a:prstGeom prst="rect">
            <a:avLst/>
          </a:prstGeom>
        </p:spPr>
      </p:pic>
      <p:sp>
        <p:nvSpPr>
          <p:cNvPr id="7" name="Прямоугольник 6">
            <a:extLst>
              <a:ext uri="{FF2B5EF4-FFF2-40B4-BE49-F238E27FC236}">
                <a16:creationId xmlns:a16="http://schemas.microsoft.com/office/drawing/2014/main" xmlns="" id="{926F70B1-B737-4FF8-8358-8701F8988F48}"/>
              </a:ext>
            </a:extLst>
          </p:cNvPr>
          <p:cNvSpPr/>
          <p:nvPr/>
        </p:nvSpPr>
        <p:spPr>
          <a:xfrm>
            <a:off x="185952" y="4499125"/>
            <a:ext cx="8383282" cy="461921"/>
          </a:xfrm>
          <a:prstGeom prst="rect">
            <a:avLst/>
          </a:prstGeom>
        </p:spPr>
        <p:txBody>
          <a:bodyPr wrap="square">
            <a:spAutoFit/>
          </a:bodyPr>
          <a:lstStyle/>
          <a:p>
            <a:pPr algn="ctr" defTabSz="686440"/>
            <a:r>
              <a:rPr lang="ru-RU" sz="1201" dirty="0">
                <a:solidFill>
                  <a:srgbClr val="000000"/>
                </a:solidFill>
                <a:latin typeface="Arial"/>
                <a:cs typeface="Arial"/>
              </a:rPr>
              <a:t>В разделе и на картах, представлены данные по расчету дозовых нагрузок на население и биоту, выполненные в соответствии со современными требованиями МАГАТЭ и МКРЗ</a:t>
            </a:r>
          </a:p>
        </p:txBody>
      </p:sp>
    </p:spTree>
    <p:extLst>
      <p:ext uri="{BB962C8B-B14F-4D97-AF65-F5344CB8AC3E}">
        <p14:creationId xmlns:p14="http://schemas.microsoft.com/office/powerpoint/2010/main" xmlns="" val="2227659225"/>
      </p:ext>
    </p:extLst>
  </p:cSld>
  <p:clrMapOvr>
    <a:masterClrMapping/>
  </p:clrMapOvr>
</p:sld>
</file>

<file path=ppt/theme/theme1.xml><?xml version="1.0" encoding="utf-8"?>
<a:theme xmlns:a="http://schemas.openxmlformats.org/drawingml/2006/main" name="Титульный слайд">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541B8C7B-4633-2E45-B746-A05B8E1543F8}"/>
    </a:ext>
  </a:extLst>
</a:theme>
</file>

<file path=ppt/theme/theme10.xml><?xml version="1.0" encoding="utf-8"?>
<a:theme xmlns:a="http://schemas.openxmlformats.org/drawingml/2006/main" name="Томск-2015_Алексахин">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еребивочный слайд">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6BE6B458-93C6-814D-A81B-47849E6A55A1}"/>
    </a:ext>
  </a:extLst>
</a:theme>
</file>

<file path=ppt/theme/theme3.xml><?xml version="1.0" encoding="utf-8"?>
<a:theme xmlns:a="http://schemas.openxmlformats.org/drawingml/2006/main" name="Текст картинка">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7389C019-FE70-D24D-871A-DAD941594136}"/>
    </a:ext>
  </a:extLst>
</a:theme>
</file>

<file path=ppt/theme/theme4.xml><?xml version="1.0" encoding="utf-8"?>
<a:theme xmlns:a="http://schemas.openxmlformats.org/drawingml/2006/main" name="Текст">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7389C019-FE70-D24D-871A-DAD941594136}"/>
    </a:ext>
  </a:extLst>
</a:theme>
</file>

<file path=ppt/theme/theme5.xml><?xml version="1.0" encoding="utf-8"?>
<a:theme xmlns:a="http://schemas.openxmlformats.org/drawingml/2006/main" name="Диаграммы">
  <a:themeElements>
    <a:clrScheme name="тема для слайдов с диаграммами">
      <a:dk1>
        <a:srgbClr val="414042"/>
      </a:dk1>
      <a:lt1>
        <a:sysClr val="window" lastClr="FFFFFF"/>
      </a:lt1>
      <a:dk2>
        <a:srgbClr val="FFFFFF"/>
      </a:dk2>
      <a:lt2>
        <a:srgbClr val="FFFFFF"/>
      </a:lt2>
      <a:accent1>
        <a:srgbClr val="293D6D"/>
      </a:accent1>
      <a:accent2>
        <a:srgbClr val="456EA9"/>
      </a:accent2>
      <a:accent3>
        <a:srgbClr val="68B0E0"/>
      </a:accent3>
      <a:accent4>
        <a:srgbClr val="ACC44D"/>
      </a:accent4>
      <a:accent5>
        <a:srgbClr val="4C9D8D"/>
      </a:accent5>
      <a:accent6>
        <a:srgbClr val="7F7F7F"/>
      </a:accent6>
      <a:hlink>
        <a:srgbClr val="414042"/>
      </a:hlink>
      <a:folHlink>
        <a:srgbClr val="41404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7389C019-FE70-D24D-871A-DAD941594136}"/>
    </a:ext>
  </a:extLst>
</a:theme>
</file>

<file path=ppt/theme/theme6.xml><?xml version="1.0" encoding="utf-8"?>
<a:theme xmlns:a="http://schemas.openxmlformats.org/drawingml/2006/main" name="Текст диаграмма">
  <a:themeElements>
    <a:clrScheme name="тема для слайдов текст-диаграмма">
      <a:dk1>
        <a:srgbClr val="414042"/>
      </a:dk1>
      <a:lt1>
        <a:sysClr val="window" lastClr="FFFFFF"/>
      </a:lt1>
      <a:dk2>
        <a:srgbClr val="FFFFFF"/>
      </a:dk2>
      <a:lt2>
        <a:srgbClr val="FFFFFF"/>
      </a:lt2>
      <a:accent1>
        <a:srgbClr val="EBA444"/>
      </a:accent1>
      <a:accent2>
        <a:srgbClr val="F06942"/>
      </a:accent2>
      <a:accent3>
        <a:srgbClr val="AD5483"/>
      </a:accent3>
      <a:accent4>
        <a:srgbClr val="456EA9"/>
      </a:accent4>
      <a:accent5>
        <a:srgbClr val="68B0E0"/>
      </a:accent5>
      <a:accent6>
        <a:srgbClr val="259789"/>
      </a:accent6>
      <a:hlink>
        <a:srgbClr val="414042"/>
      </a:hlink>
      <a:folHlink>
        <a:srgbClr val="41404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7389C019-FE70-D24D-871A-DAD941594136}"/>
    </a:ext>
  </a:extLst>
</a:theme>
</file>

<file path=ppt/theme/theme7.xml><?xml version="1.0" encoding="utf-8"?>
<a:theme xmlns:a="http://schemas.openxmlformats.org/drawingml/2006/main" name="Заключительный слайд">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00DAE905-2894-9645-87E8-4A089C61D1E7}" vid="{BB001172-481D-5B4F-A54A-4F845D4C8301}"/>
    </a:ext>
  </a:extLst>
</a:theme>
</file>

<file path=ppt/theme/theme8.xml><?xml version="1.0" encoding="utf-8"?>
<a:theme xmlns:a="http://schemas.openxmlformats.org/drawingml/2006/main" name="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тема для слайдов с диаграммами">
    <a:dk1>
      <a:srgbClr val="414042"/>
    </a:dk1>
    <a:lt1>
      <a:sysClr val="window" lastClr="FFFFFF"/>
    </a:lt1>
    <a:dk2>
      <a:srgbClr val="FFFFFF"/>
    </a:dk2>
    <a:lt2>
      <a:srgbClr val="FFFFFF"/>
    </a:lt2>
    <a:accent1>
      <a:srgbClr val="293D6D"/>
    </a:accent1>
    <a:accent2>
      <a:srgbClr val="456EA9"/>
    </a:accent2>
    <a:accent3>
      <a:srgbClr val="68B0E0"/>
    </a:accent3>
    <a:accent4>
      <a:srgbClr val="ACC44D"/>
    </a:accent4>
    <a:accent5>
      <a:srgbClr val="4C9D8D"/>
    </a:accent5>
    <a:accent6>
      <a:srgbClr val="7F7F7F"/>
    </a:accent6>
    <a:hlink>
      <a:srgbClr val="414042"/>
    </a:hlink>
    <a:folHlink>
      <a:srgbClr val="414042"/>
    </a:folHlink>
  </a:clrScheme>
</a:themeOverride>
</file>

<file path=ppt/theme/themeOverride2.xml><?xml version="1.0" encoding="utf-8"?>
<a:themeOverride xmlns:a="http://schemas.openxmlformats.org/drawingml/2006/main">
  <a:clrScheme name="тема для слайдов с диаграммами">
    <a:dk1>
      <a:srgbClr val="414042"/>
    </a:dk1>
    <a:lt1>
      <a:sysClr val="window" lastClr="FFFFFF"/>
    </a:lt1>
    <a:dk2>
      <a:srgbClr val="FFFFFF"/>
    </a:dk2>
    <a:lt2>
      <a:srgbClr val="FFFFFF"/>
    </a:lt2>
    <a:accent1>
      <a:srgbClr val="293D6D"/>
    </a:accent1>
    <a:accent2>
      <a:srgbClr val="456EA9"/>
    </a:accent2>
    <a:accent3>
      <a:srgbClr val="68B0E0"/>
    </a:accent3>
    <a:accent4>
      <a:srgbClr val="ACC44D"/>
    </a:accent4>
    <a:accent5>
      <a:srgbClr val="4C9D8D"/>
    </a:accent5>
    <a:accent6>
      <a:srgbClr val="7F7F7F"/>
    </a:accent6>
    <a:hlink>
      <a:srgbClr val="414042"/>
    </a:hlink>
    <a:folHlink>
      <a:srgbClr val="414042"/>
    </a:folHlink>
  </a:clrScheme>
</a:themeOverride>
</file>

<file path=ppt/theme/themeOverride3.xml><?xml version="1.0" encoding="utf-8"?>
<a:themeOverride xmlns:a="http://schemas.openxmlformats.org/drawingml/2006/main">
  <a:clrScheme name="тема для слайдов с диаграммами">
    <a:dk1>
      <a:srgbClr val="414042"/>
    </a:dk1>
    <a:lt1>
      <a:sysClr val="window" lastClr="FFFFFF"/>
    </a:lt1>
    <a:dk2>
      <a:srgbClr val="FFFFFF"/>
    </a:dk2>
    <a:lt2>
      <a:srgbClr val="FFFFFF"/>
    </a:lt2>
    <a:accent1>
      <a:srgbClr val="293D6D"/>
    </a:accent1>
    <a:accent2>
      <a:srgbClr val="456EA9"/>
    </a:accent2>
    <a:accent3>
      <a:srgbClr val="68B0E0"/>
    </a:accent3>
    <a:accent4>
      <a:srgbClr val="ACC44D"/>
    </a:accent4>
    <a:accent5>
      <a:srgbClr val="4C9D8D"/>
    </a:accent5>
    <a:accent6>
      <a:srgbClr val="7F7F7F"/>
    </a:accent6>
    <a:hlink>
      <a:srgbClr val="414042"/>
    </a:hlink>
    <a:folHlink>
      <a:srgbClr val="41404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Presentation_16x9_white_template</Template>
  <TotalTime>2348</TotalTime>
  <Words>1189</Words>
  <Application>Microsoft Office PowerPoint</Application>
  <PresentationFormat>Произвольный</PresentationFormat>
  <Paragraphs>176</Paragraphs>
  <Slides>21</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21</vt:i4>
      </vt:variant>
    </vt:vector>
  </HeadingPairs>
  <TitlesOfParts>
    <vt:vector size="31" baseType="lpstr">
      <vt:lpstr>Титульный слайд</vt:lpstr>
      <vt:lpstr>Перебивочный слайд</vt:lpstr>
      <vt:lpstr>Текст картинка</vt:lpstr>
      <vt:lpstr>Текст</vt:lpstr>
      <vt:lpstr>Диаграммы</vt:lpstr>
      <vt:lpstr>Текст диаграмма</vt:lpstr>
      <vt:lpstr>Заключительный слайд</vt:lpstr>
      <vt:lpstr>b-default</vt:lpstr>
      <vt:lpstr>1_b-default</vt:lpstr>
      <vt:lpstr>Томск-2015_Алексахин</vt:lpstr>
      <vt:lpstr>«СОВРЕМЕННОЕ СОСТОЯНИЕ РАДИОЭКОЛОГИЧЕСКОЙ ОБСТАНОВКИ 30-КМ ЗОНЫ РАСПОЛОЖЕНИЯ ОДЭК» </vt:lpstr>
      <vt:lpstr>Современное состояние изученности в районе строительства ОДЭК</vt:lpstr>
      <vt:lpstr>Исследование распределения радионуклидов в объектах окружающей среды в 30-км зоне АО «СХК»</vt:lpstr>
      <vt:lpstr>«Атлас радиоэкологической обстановки в 30-ти км зоне АО «СХК»</vt:lpstr>
      <vt:lpstr>«Атлас радиоэкологической обстановки в 30-ти км зоне АО «СХК» (Обзорный раздел)</vt:lpstr>
      <vt:lpstr>«Атлас радиоэкологической обстановки в 30-ти км зоне АО «СХК» (Сельскохозяйственные земли)</vt:lpstr>
      <vt:lpstr>«Атлас радиоэкологической обстановки в 30-ти км зоне АО «СХК» (Содержание радионуклидов в наземных и водных экосистемах)</vt:lpstr>
      <vt:lpstr>«Атлас радиоэкологической обстановки в 30-ти км зоне АО «СХК» (Содержание тяжелых металлов в наземных и водных экосистемах)</vt:lpstr>
      <vt:lpstr>«Атлас радиоэкологической обстановки в 30-ти км зоне АО «СХК» (Оценка доз облучения населения и биоты)</vt:lpstr>
      <vt:lpstr>«Атлас радиоэкологической обстановки в 30-ти км зоне АО «СХК» (Водозаборы г. Северска)</vt:lpstr>
      <vt:lpstr>Атлас радиоэкологической обстановки в 30-ти км зоне АО «СХК» (Геология территории расположения 30-км зоны АО «СХК»)</vt:lpstr>
      <vt:lpstr>Базы данных обследования радиоэкологической обстановки 30-км зоны АО «СХК» и доз облучения населения и биоты</vt:lpstr>
      <vt:lpstr>Исследование распределения радионуклидов в объектах окружающей среды в 30-км зоне АО «СХК»</vt:lpstr>
      <vt:lpstr>Пространственное распределение содержания радионуклидов  в объектах окружающей среды</vt:lpstr>
      <vt:lpstr>Аппроксимация пространственного распределения удельной активности 137Cs в почве 30-км зоны АО «СХК»</vt:lpstr>
      <vt:lpstr>Содержание радионуклидов в с.-х. продукции 30-км зоны СХК</vt:lpstr>
      <vt:lpstr>Прогноз содержания радионуклидов в с.-х. продукции 30-км зоны СХК на примере п. Наумовка (14 км от АО «СХК») от содержания в почве</vt:lpstr>
      <vt:lpstr>Годовая доза облучения населения в ЗН АО «СХК»  от 137Cs в существующей ситуации</vt:lpstr>
      <vt:lpstr>Дозы облучения биоты в 30-км зоне АО «СХК» в существующей обстановке</vt:lpstr>
      <vt:lpstr>Выводы</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Анна Хомякова</dc:creator>
  <cp:lastModifiedBy>Спирин</cp:lastModifiedBy>
  <cp:revision>244</cp:revision>
  <dcterms:created xsi:type="dcterms:W3CDTF">2019-09-24T12:37:05Z</dcterms:created>
  <dcterms:modified xsi:type="dcterms:W3CDTF">2021-09-28T13:41:44Z</dcterms:modified>
</cp:coreProperties>
</file>